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handoutMasterIdLst>
    <p:handoutMasterId r:id="rId28"/>
  </p:handoutMasterIdLst>
  <p:sldIdLst>
    <p:sldId id="256" r:id="rId5"/>
    <p:sldId id="257" r:id="rId6"/>
    <p:sldId id="258" r:id="rId7"/>
    <p:sldId id="259" r:id="rId8"/>
    <p:sldId id="261" r:id="rId9"/>
    <p:sldId id="263" r:id="rId10"/>
    <p:sldId id="264" r:id="rId11"/>
    <p:sldId id="265" r:id="rId12"/>
    <p:sldId id="266" r:id="rId13"/>
    <p:sldId id="267" r:id="rId14"/>
    <p:sldId id="268" r:id="rId15"/>
    <p:sldId id="269" r:id="rId16"/>
    <p:sldId id="272" r:id="rId17"/>
    <p:sldId id="273" r:id="rId18"/>
    <p:sldId id="274" r:id="rId19"/>
    <p:sldId id="275" r:id="rId20"/>
    <p:sldId id="276" r:id="rId21"/>
    <p:sldId id="277" r:id="rId22"/>
    <p:sldId id="1111" r:id="rId23"/>
    <p:sldId id="278" r:id="rId24"/>
    <p:sldId id="279" r:id="rId25"/>
    <p:sldId id="28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F56074-64DE-4F3D-A3A7-8028A04032C1}" v="608" dt="2020-02-17T12:06:37.5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77" autoAdjust="0"/>
  </p:normalViewPr>
  <p:slideViewPr>
    <p:cSldViewPr snapToGrid="0" snapToObjects="1">
      <p:cViewPr varScale="1">
        <p:scale>
          <a:sx n="59" d="100"/>
          <a:sy n="59" d="100"/>
        </p:scale>
        <p:origin x="150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GDP</a:t>
            </a:r>
          </a:p>
        </c:rich>
      </c:tx>
      <c:layout>
        <c:manualLayout>
          <c:xMode val="edge"/>
          <c:yMode val="edge"/>
          <c:x val="0.4147140644277742"/>
          <c:y val="0.10205654997631906"/>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B6C-47B6-AAF6-049CF7897CC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B6C-47B6-AAF6-049CF7897CC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B6C-47B6-AAF6-049CF7897CC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B6C-47B6-AAF6-049CF7897CC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96</c:v>
                </c:pt>
                <c:pt idx="1">
                  <c:v>0</c:v>
                </c:pt>
                <c:pt idx="2">
                  <c:v>0</c:v>
                </c:pt>
                <c:pt idx="3">
                  <c:v>4</c:v>
                </c:pt>
              </c:numCache>
            </c:numRef>
          </c:val>
          <c:extLst>
            <c:ext xmlns:c16="http://schemas.microsoft.com/office/drawing/2014/chart" uri="{C3380CC4-5D6E-409C-BE32-E72D297353CC}">
              <c16:uniqueId val="{00000008-2B6C-47B6-AAF6-049CF7897CC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66D47-FCBF-449B-9545-0C51A7FF9911}"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lang="en-GB"/>
        </a:p>
      </dgm:t>
    </dgm:pt>
    <dgm:pt modelId="{D8369A1A-78E3-4249-98B7-72B8C5BE8792}">
      <dgm:prSet phldrT="[Text]"/>
      <dgm:spPr>
        <a:xfrm>
          <a:off x="2746255" y="28202"/>
          <a:ext cx="965246" cy="965246"/>
        </a:xfrm>
        <a:prstGeom prst="rect">
          <a:avLst/>
        </a:prstGeom>
        <a:noFill/>
        <a:ln>
          <a:noFill/>
        </a:ln>
        <a:effectLst/>
      </dgm:spPr>
      <dgm:t>
        <a:bodyPr/>
        <a:lstStyle/>
        <a:p>
          <a:pPr>
            <a:buNone/>
          </a:pPr>
          <a:r>
            <a:rPr lang="en-US" dirty="0">
              <a:solidFill>
                <a:sysClr val="windowText" lastClr="000000">
                  <a:hueOff val="0"/>
                  <a:satOff val="0"/>
                  <a:lumOff val="0"/>
                  <a:alphaOff val="0"/>
                </a:sysClr>
              </a:solidFill>
              <a:latin typeface="+mn-lt"/>
              <a:ea typeface="+mn-ea"/>
              <a:cs typeface="+mn-cs"/>
            </a:rPr>
            <a:t>Select interventions based on needs and evidence base</a:t>
          </a:r>
          <a:endParaRPr lang="en-GB" dirty="0">
            <a:solidFill>
              <a:sysClr val="windowText" lastClr="000000">
                <a:hueOff val="0"/>
                <a:satOff val="0"/>
                <a:lumOff val="0"/>
                <a:alphaOff val="0"/>
              </a:sysClr>
            </a:solidFill>
            <a:latin typeface="+mn-lt"/>
            <a:ea typeface="+mn-ea"/>
            <a:cs typeface="+mn-cs"/>
          </a:endParaRPr>
        </a:p>
      </dgm:t>
    </dgm:pt>
    <dgm:pt modelId="{4B77E577-B6C7-4985-8C0B-0C61B2B040B8}" type="parTrans" cxnId="{79CB4DEC-62D6-48B9-8292-73E02FDDDBA8}">
      <dgm:prSet/>
      <dgm:spPr/>
      <dgm:t>
        <a:bodyPr/>
        <a:lstStyle/>
        <a:p>
          <a:endParaRPr lang="en-GB">
            <a:latin typeface="+mn-lt"/>
          </a:endParaRPr>
        </a:p>
      </dgm:t>
    </dgm:pt>
    <dgm:pt modelId="{0A0BF675-AB7E-448F-9131-12EDEF16DA57}" type="sibTrans" cxnId="{79CB4DEC-62D6-48B9-8292-73E02FDDDBA8}">
      <dgm:prSet/>
      <dgm:spPr>
        <a:xfrm>
          <a:off x="476203" y="344"/>
          <a:ext cx="3618284" cy="3618284"/>
        </a:xfrm>
        <a:prstGeom prst="circularArrow">
          <a:avLst>
            <a:gd name="adj1" fmla="val 5202"/>
            <a:gd name="adj2" fmla="val 336047"/>
            <a:gd name="adj3" fmla="val 21292696"/>
            <a:gd name="adj4" fmla="val 19766717"/>
            <a:gd name="adj5" fmla="val 6069"/>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GB">
            <a:latin typeface="+mn-lt"/>
          </a:endParaRPr>
        </a:p>
      </dgm:t>
    </dgm:pt>
    <dgm:pt modelId="{4206D8C6-F493-42C4-8D59-DC2E811AE941}">
      <dgm:prSet phldrT="[Text]"/>
      <dgm:spPr>
        <a:xfrm>
          <a:off x="3329390" y="1822908"/>
          <a:ext cx="965246" cy="965246"/>
        </a:xfrm>
        <a:prstGeom prst="rect">
          <a:avLst/>
        </a:prstGeom>
        <a:noFill/>
        <a:ln>
          <a:noFill/>
        </a:ln>
        <a:effectLst/>
      </dgm:spPr>
      <dgm:t>
        <a:bodyPr/>
        <a:lstStyle/>
        <a:p>
          <a:pPr>
            <a:buNone/>
          </a:pPr>
          <a:r>
            <a:rPr lang="en-US" dirty="0">
              <a:solidFill>
                <a:sysClr val="windowText" lastClr="000000">
                  <a:hueOff val="0"/>
                  <a:satOff val="0"/>
                  <a:lumOff val="0"/>
                  <a:alphaOff val="0"/>
                </a:sysClr>
              </a:solidFill>
              <a:latin typeface="+mn-lt"/>
              <a:ea typeface="+mn-ea"/>
              <a:cs typeface="+mn-cs"/>
            </a:rPr>
            <a:t>Embed evaluation</a:t>
          </a:r>
          <a:endParaRPr lang="en-GB" dirty="0">
            <a:solidFill>
              <a:sysClr val="windowText" lastClr="000000">
                <a:hueOff val="0"/>
                <a:satOff val="0"/>
                <a:lumOff val="0"/>
                <a:alphaOff val="0"/>
              </a:sysClr>
            </a:solidFill>
            <a:latin typeface="+mn-lt"/>
            <a:ea typeface="+mn-ea"/>
            <a:cs typeface="+mn-cs"/>
          </a:endParaRPr>
        </a:p>
      </dgm:t>
    </dgm:pt>
    <dgm:pt modelId="{A9F9AAD8-744F-4B7C-8F10-66F8ED7C3080}" type="parTrans" cxnId="{C96DFE33-CC3F-4935-932D-EE22C9DCFCB8}">
      <dgm:prSet/>
      <dgm:spPr/>
      <dgm:t>
        <a:bodyPr/>
        <a:lstStyle/>
        <a:p>
          <a:endParaRPr lang="en-GB">
            <a:latin typeface="+mn-lt"/>
          </a:endParaRPr>
        </a:p>
      </dgm:t>
    </dgm:pt>
    <dgm:pt modelId="{DBA96D24-20EC-4BE1-BD86-D47F032B2468}" type="sibTrans" cxnId="{C96DFE33-CC3F-4935-932D-EE22C9DCFCB8}">
      <dgm:prSet/>
      <dgm:spPr>
        <a:xfrm>
          <a:off x="476203" y="344"/>
          <a:ext cx="3618284" cy="3618284"/>
        </a:xfrm>
        <a:prstGeom prst="circularArrow">
          <a:avLst>
            <a:gd name="adj1" fmla="val 5202"/>
            <a:gd name="adj2" fmla="val 336047"/>
            <a:gd name="adj3" fmla="val 4014133"/>
            <a:gd name="adj4" fmla="val 2253952"/>
            <a:gd name="adj5" fmla="val 6069"/>
          </a:avLst>
        </a:prstGeom>
        <a:solidFill>
          <a:srgbClr val="A5A5A5">
            <a:hueOff val="677650"/>
            <a:satOff val="25000"/>
            <a:lumOff val="-3676"/>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GB">
            <a:latin typeface="+mn-lt"/>
          </a:endParaRPr>
        </a:p>
      </dgm:t>
    </dgm:pt>
    <dgm:pt modelId="{DBDE9CF6-98C9-44C4-96DD-3B0AB49FCF56}">
      <dgm:prSet phldrT="[Text]"/>
      <dgm:spPr>
        <a:xfrm>
          <a:off x="1802722" y="2932097"/>
          <a:ext cx="965246" cy="965246"/>
        </a:xfrm>
        <a:prstGeom prst="rect">
          <a:avLst/>
        </a:prstGeom>
        <a:noFill/>
        <a:ln>
          <a:noFill/>
        </a:ln>
        <a:effectLst/>
      </dgm:spPr>
      <dgm:t>
        <a:bodyPr/>
        <a:lstStyle/>
        <a:p>
          <a:pPr>
            <a:buNone/>
          </a:pPr>
          <a:r>
            <a:rPr lang="en-US" dirty="0">
              <a:solidFill>
                <a:sysClr val="windowText" lastClr="000000">
                  <a:hueOff val="0"/>
                  <a:satOff val="0"/>
                  <a:lumOff val="0"/>
                  <a:alphaOff val="0"/>
                </a:sysClr>
              </a:solidFill>
              <a:latin typeface="+mn-lt"/>
              <a:ea typeface="+mn-ea"/>
              <a:cs typeface="+mn-cs"/>
            </a:rPr>
            <a:t>Review outcomes</a:t>
          </a:r>
          <a:endParaRPr lang="en-GB" dirty="0">
            <a:solidFill>
              <a:sysClr val="windowText" lastClr="000000">
                <a:hueOff val="0"/>
                <a:satOff val="0"/>
                <a:lumOff val="0"/>
                <a:alphaOff val="0"/>
              </a:sysClr>
            </a:solidFill>
            <a:latin typeface="+mn-lt"/>
            <a:ea typeface="+mn-ea"/>
            <a:cs typeface="+mn-cs"/>
          </a:endParaRPr>
        </a:p>
      </dgm:t>
    </dgm:pt>
    <dgm:pt modelId="{53339513-34CF-4819-8EFD-F1B3E7939C69}" type="parTrans" cxnId="{DC7BCA49-6F3B-4AAC-840E-6594E2B27B70}">
      <dgm:prSet/>
      <dgm:spPr/>
      <dgm:t>
        <a:bodyPr/>
        <a:lstStyle/>
        <a:p>
          <a:endParaRPr lang="en-GB">
            <a:latin typeface="+mn-lt"/>
          </a:endParaRPr>
        </a:p>
      </dgm:t>
    </dgm:pt>
    <dgm:pt modelId="{77D969DB-A7E5-472B-A5C3-13B793EF5935}" type="sibTrans" cxnId="{DC7BCA49-6F3B-4AAC-840E-6594E2B27B70}">
      <dgm:prSet/>
      <dgm:spPr>
        <a:xfrm>
          <a:off x="476203" y="344"/>
          <a:ext cx="3618284" cy="3618284"/>
        </a:xfrm>
        <a:prstGeom prst="circularArrow">
          <a:avLst>
            <a:gd name="adj1" fmla="val 5202"/>
            <a:gd name="adj2" fmla="val 336047"/>
            <a:gd name="adj3" fmla="val 8210001"/>
            <a:gd name="adj4" fmla="val 6449820"/>
            <a:gd name="adj5" fmla="val 6069"/>
          </a:avLst>
        </a:prstGeom>
        <a:solidFill>
          <a:srgbClr val="A5A5A5">
            <a:hueOff val="1355300"/>
            <a:satOff val="50000"/>
            <a:lumOff val="-7353"/>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GB">
            <a:latin typeface="+mn-lt"/>
          </a:endParaRPr>
        </a:p>
      </dgm:t>
    </dgm:pt>
    <dgm:pt modelId="{7758BCD6-DB66-422F-9FE7-899B73E9C702}">
      <dgm:prSet phldrT="[Text]"/>
      <dgm:spPr>
        <a:xfrm>
          <a:off x="276054" y="1822908"/>
          <a:ext cx="965246" cy="965246"/>
        </a:xfrm>
        <a:prstGeom prst="rect">
          <a:avLst/>
        </a:prstGeom>
        <a:noFill/>
        <a:ln>
          <a:noFill/>
        </a:ln>
        <a:effectLst/>
      </dgm:spPr>
      <dgm:t>
        <a:bodyPr/>
        <a:lstStyle/>
        <a:p>
          <a:pPr>
            <a:buNone/>
          </a:pPr>
          <a:r>
            <a:rPr lang="en-US" dirty="0">
              <a:solidFill>
                <a:sysClr val="windowText" lastClr="000000">
                  <a:hueOff val="0"/>
                  <a:satOff val="0"/>
                  <a:lumOff val="0"/>
                  <a:alphaOff val="0"/>
                </a:sysClr>
              </a:solidFill>
              <a:latin typeface="+mn-lt"/>
              <a:ea typeface="+mn-ea"/>
              <a:cs typeface="+mn-cs"/>
            </a:rPr>
            <a:t>Make adjustments</a:t>
          </a:r>
          <a:endParaRPr lang="en-GB" dirty="0">
            <a:solidFill>
              <a:sysClr val="windowText" lastClr="000000">
                <a:hueOff val="0"/>
                <a:satOff val="0"/>
                <a:lumOff val="0"/>
                <a:alphaOff val="0"/>
              </a:sysClr>
            </a:solidFill>
            <a:latin typeface="+mn-lt"/>
            <a:ea typeface="+mn-ea"/>
            <a:cs typeface="+mn-cs"/>
          </a:endParaRPr>
        </a:p>
      </dgm:t>
    </dgm:pt>
    <dgm:pt modelId="{C7D4B0B6-AC1A-4A94-B517-7EE5A83003D6}" type="parTrans" cxnId="{767C0EBD-C1F4-4CE6-9080-59F9F7EA3166}">
      <dgm:prSet/>
      <dgm:spPr/>
      <dgm:t>
        <a:bodyPr/>
        <a:lstStyle/>
        <a:p>
          <a:endParaRPr lang="en-GB">
            <a:latin typeface="+mn-lt"/>
          </a:endParaRPr>
        </a:p>
      </dgm:t>
    </dgm:pt>
    <dgm:pt modelId="{1B7D1F4E-5541-4877-912B-BCA66F8479D9}" type="sibTrans" cxnId="{767C0EBD-C1F4-4CE6-9080-59F9F7EA3166}">
      <dgm:prSet/>
      <dgm:spPr>
        <a:xfrm>
          <a:off x="476203" y="31860"/>
          <a:ext cx="3618284" cy="3618284"/>
        </a:xfrm>
        <a:prstGeom prst="circularArrow">
          <a:avLst>
            <a:gd name="adj1" fmla="val 5202"/>
            <a:gd name="adj2" fmla="val 336047"/>
            <a:gd name="adj3" fmla="val 12668599"/>
            <a:gd name="adj4" fmla="val 10771257"/>
            <a:gd name="adj5" fmla="val 6069"/>
          </a:avLst>
        </a:prstGeom>
        <a:solidFill>
          <a:srgbClr val="A5A5A5">
            <a:hueOff val="2032949"/>
            <a:satOff val="75000"/>
            <a:lumOff val="-11029"/>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GB">
            <a:latin typeface="+mn-lt"/>
          </a:endParaRPr>
        </a:p>
      </dgm:t>
    </dgm:pt>
    <dgm:pt modelId="{BCB4A9B2-A2D2-437D-93D1-77C3BA1BF5C2}">
      <dgm:prSet phldrT="[Text]"/>
      <dgm:spPr>
        <a:xfrm>
          <a:off x="859190" y="172482"/>
          <a:ext cx="965246" cy="676685"/>
        </a:xfrm>
        <a:prstGeom prst="rect">
          <a:avLst/>
        </a:prstGeom>
        <a:noFill/>
        <a:ln>
          <a:noFill/>
        </a:ln>
        <a:effectLst/>
      </dgm:spPr>
      <dgm:t>
        <a:bodyPr/>
        <a:lstStyle/>
        <a:p>
          <a:pPr>
            <a:buNone/>
          </a:pPr>
          <a:r>
            <a:rPr lang="en-US" dirty="0">
              <a:solidFill>
                <a:sysClr val="windowText" lastClr="000000">
                  <a:hueOff val="0"/>
                  <a:satOff val="0"/>
                  <a:lumOff val="0"/>
                  <a:alphaOff val="0"/>
                </a:sysClr>
              </a:solidFill>
              <a:latin typeface="+mn-lt"/>
              <a:ea typeface="+mn-ea"/>
              <a:cs typeface="+mn-cs"/>
            </a:rPr>
            <a:t>Know student needs</a:t>
          </a:r>
          <a:endParaRPr lang="en-GB" dirty="0">
            <a:solidFill>
              <a:sysClr val="windowText" lastClr="000000">
                <a:hueOff val="0"/>
                <a:satOff val="0"/>
                <a:lumOff val="0"/>
                <a:alphaOff val="0"/>
              </a:sysClr>
            </a:solidFill>
            <a:latin typeface="+mn-lt"/>
            <a:ea typeface="+mn-ea"/>
            <a:cs typeface="+mn-cs"/>
          </a:endParaRPr>
        </a:p>
      </dgm:t>
    </dgm:pt>
    <dgm:pt modelId="{5FFC8117-934C-46ED-9143-6F6F69FA9B9E}" type="parTrans" cxnId="{D685B952-5375-4D93-A5CC-C88350A0CD62}">
      <dgm:prSet/>
      <dgm:spPr/>
      <dgm:t>
        <a:bodyPr/>
        <a:lstStyle/>
        <a:p>
          <a:endParaRPr lang="en-GB">
            <a:latin typeface="+mn-lt"/>
          </a:endParaRPr>
        </a:p>
      </dgm:t>
    </dgm:pt>
    <dgm:pt modelId="{B6B1C0E8-414B-401B-945D-91F6B8B89835}" type="sibTrans" cxnId="{D685B952-5375-4D93-A5CC-C88350A0CD62}">
      <dgm:prSet/>
      <dgm:spPr>
        <a:xfrm>
          <a:off x="476203" y="344"/>
          <a:ext cx="3618284" cy="3618284"/>
        </a:xfrm>
        <a:prstGeom prst="circularArrow">
          <a:avLst>
            <a:gd name="adj1" fmla="val 5202"/>
            <a:gd name="adj2" fmla="val 336047"/>
            <a:gd name="adj3" fmla="val 16865123"/>
            <a:gd name="adj4" fmla="val 15198830"/>
            <a:gd name="adj5" fmla="val 6069"/>
          </a:avLst>
        </a:pr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GB">
            <a:latin typeface="+mn-lt"/>
          </a:endParaRPr>
        </a:p>
      </dgm:t>
    </dgm:pt>
    <dgm:pt modelId="{07E3AD8B-1806-4A61-B482-0371FD8AFCC6}" type="pres">
      <dgm:prSet presAssocID="{13966D47-FCBF-449B-9545-0C51A7FF9911}" presName="cycle" presStyleCnt="0">
        <dgm:presLayoutVars>
          <dgm:dir/>
          <dgm:resizeHandles val="exact"/>
        </dgm:presLayoutVars>
      </dgm:prSet>
      <dgm:spPr/>
    </dgm:pt>
    <dgm:pt modelId="{46620F1E-453E-4D6E-A23C-62C63C6C45CD}" type="pres">
      <dgm:prSet presAssocID="{D8369A1A-78E3-4249-98B7-72B8C5BE8792}" presName="dummy" presStyleCnt="0"/>
      <dgm:spPr/>
    </dgm:pt>
    <dgm:pt modelId="{D2E5C94E-0ABF-434A-97D5-C164A11ABBAA}" type="pres">
      <dgm:prSet presAssocID="{D8369A1A-78E3-4249-98B7-72B8C5BE8792}" presName="node" presStyleLbl="revTx" presStyleIdx="0" presStyleCnt="5">
        <dgm:presLayoutVars>
          <dgm:bulletEnabled val="1"/>
        </dgm:presLayoutVars>
      </dgm:prSet>
      <dgm:spPr/>
    </dgm:pt>
    <dgm:pt modelId="{C8D46238-AB8D-4DB6-820E-0F904497A2C0}" type="pres">
      <dgm:prSet presAssocID="{0A0BF675-AB7E-448F-9131-12EDEF16DA57}" presName="sibTrans" presStyleLbl="node1" presStyleIdx="0" presStyleCnt="5"/>
      <dgm:spPr/>
    </dgm:pt>
    <dgm:pt modelId="{4500A6D8-7146-4D6A-A576-7434BBB4C98D}" type="pres">
      <dgm:prSet presAssocID="{4206D8C6-F493-42C4-8D59-DC2E811AE941}" presName="dummy" presStyleCnt="0"/>
      <dgm:spPr/>
    </dgm:pt>
    <dgm:pt modelId="{8D4B4089-630C-4539-8DDF-4EB66E6FED36}" type="pres">
      <dgm:prSet presAssocID="{4206D8C6-F493-42C4-8D59-DC2E811AE941}" presName="node" presStyleLbl="revTx" presStyleIdx="1" presStyleCnt="5">
        <dgm:presLayoutVars>
          <dgm:bulletEnabled val="1"/>
        </dgm:presLayoutVars>
      </dgm:prSet>
      <dgm:spPr/>
    </dgm:pt>
    <dgm:pt modelId="{F9562FA5-E394-40B4-8103-AEAF77ECFFB7}" type="pres">
      <dgm:prSet presAssocID="{DBA96D24-20EC-4BE1-BD86-D47F032B2468}" presName="sibTrans" presStyleLbl="node1" presStyleIdx="1" presStyleCnt="5"/>
      <dgm:spPr/>
    </dgm:pt>
    <dgm:pt modelId="{13A6387E-7319-4D8E-BA1C-96EDBB43C035}" type="pres">
      <dgm:prSet presAssocID="{DBDE9CF6-98C9-44C4-96DD-3B0AB49FCF56}" presName="dummy" presStyleCnt="0"/>
      <dgm:spPr/>
    </dgm:pt>
    <dgm:pt modelId="{B5A7C8F7-506E-4CCC-93FD-FF33CE2A319E}" type="pres">
      <dgm:prSet presAssocID="{DBDE9CF6-98C9-44C4-96DD-3B0AB49FCF56}" presName="node" presStyleLbl="revTx" presStyleIdx="2" presStyleCnt="5">
        <dgm:presLayoutVars>
          <dgm:bulletEnabled val="1"/>
        </dgm:presLayoutVars>
      </dgm:prSet>
      <dgm:spPr/>
    </dgm:pt>
    <dgm:pt modelId="{2BB0B3DD-1E63-42E8-9AFE-9C1FF6E95D57}" type="pres">
      <dgm:prSet presAssocID="{77D969DB-A7E5-472B-A5C3-13B793EF5935}" presName="sibTrans" presStyleLbl="node1" presStyleIdx="2" presStyleCnt="5"/>
      <dgm:spPr/>
    </dgm:pt>
    <dgm:pt modelId="{F5236C5A-7B64-4592-B184-56610FF9C6ED}" type="pres">
      <dgm:prSet presAssocID="{7758BCD6-DB66-422F-9FE7-899B73E9C702}" presName="dummy" presStyleCnt="0"/>
      <dgm:spPr/>
    </dgm:pt>
    <dgm:pt modelId="{84365D0F-CF70-48B5-8800-4AEBC85F275D}" type="pres">
      <dgm:prSet presAssocID="{7758BCD6-DB66-422F-9FE7-899B73E9C702}" presName="node" presStyleLbl="revTx" presStyleIdx="3" presStyleCnt="5">
        <dgm:presLayoutVars>
          <dgm:bulletEnabled val="1"/>
        </dgm:presLayoutVars>
      </dgm:prSet>
      <dgm:spPr/>
    </dgm:pt>
    <dgm:pt modelId="{69802379-99EC-4CB2-B2D7-BDAF12761039}" type="pres">
      <dgm:prSet presAssocID="{1B7D1F4E-5541-4877-912B-BCA66F8479D9}" presName="sibTrans" presStyleLbl="node1" presStyleIdx="3" presStyleCnt="5" custLinFactNeighborY="871"/>
      <dgm:spPr/>
    </dgm:pt>
    <dgm:pt modelId="{E45DC169-12CC-4D1F-A6BE-79329A93E25F}" type="pres">
      <dgm:prSet presAssocID="{BCB4A9B2-A2D2-437D-93D1-77C3BA1BF5C2}" presName="dummy" presStyleCnt="0"/>
      <dgm:spPr/>
    </dgm:pt>
    <dgm:pt modelId="{1073373F-944D-4F26-BAB3-E2B29F978CC8}" type="pres">
      <dgm:prSet presAssocID="{BCB4A9B2-A2D2-437D-93D1-77C3BA1BF5C2}" presName="node" presStyleLbl="revTx" presStyleIdx="4" presStyleCnt="5" custScaleY="70105">
        <dgm:presLayoutVars>
          <dgm:bulletEnabled val="1"/>
        </dgm:presLayoutVars>
      </dgm:prSet>
      <dgm:spPr/>
    </dgm:pt>
    <dgm:pt modelId="{80D0DB57-571F-4420-B383-ADFA79ABAED8}" type="pres">
      <dgm:prSet presAssocID="{B6B1C0E8-414B-401B-945D-91F6B8B89835}" presName="sibTrans" presStyleLbl="node1" presStyleIdx="4" presStyleCnt="5"/>
      <dgm:spPr/>
    </dgm:pt>
  </dgm:ptLst>
  <dgm:cxnLst>
    <dgm:cxn modelId="{DAC3D405-144E-42CF-9CF9-0CAFA5BD55D9}" type="presOf" srcId="{7758BCD6-DB66-422F-9FE7-899B73E9C702}" destId="{84365D0F-CF70-48B5-8800-4AEBC85F275D}" srcOrd="0" destOrd="0" presId="urn:microsoft.com/office/officeart/2005/8/layout/cycle1"/>
    <dgm:cxn modelId="{9B98F215-94EE-4F15-8BBA-44F7FA8FBA16}" type="presOf" srcId="{B6B1C0E8-414B-401B-945D-91F6B8B89835}" destId="{80D0DB57-571F-4420-B383-ADFA79ABAED8}" srcOrd="0" destOrd="0" presId="urn:microsoft.com/office/officeart/2005/8/layout/cycle1"/>
    <dgm:cxn modelId="{4239C41E-0DD4-46AB-9BD5-2665BD7345B1}" type="presOf" srcId="{13966D47-FCBF-449B-9545-0C51A7FF9911}" destId="{07E3AD8B-1806-4A61-B482-0371FD8AFCC6}" srcOrd="0" destOrd="0" presId="urn:microsoft.com/office/officeart/2005/8/layout/cycle1"/>
    <dgm:cxn modelId="{C08ABA28-9B3D-4A84-82C2-FF837D123DF7}" type="presOf" srcId="{BCB4A9B2-A2D2-437D-93D1-77C3BA1BF5C2}" destId="{1073373F-944D-4F26-BAB3-E2B29F978CC8}" srcOrd="0" destOrd="0" presId="urn:microsoft.com/office/officeart/2005/8/layout/cycle1"/>
    <dgm:cxn modelId="{F954EC28-2615-4394-8D67-38BD25448ACE}" type="presOf" srcId="{DBA96D24-20EC-4BE1-BD86-D47F032B2468}" destId="{F9562FA5-E394-40B4-8103-AEAF77ECFFB7}" srcOrd="0" destOrd="0" presId="urn:microsoft.com/office/officeart/2005/8/layout/cycle1"/>
    <dgm:cxn modelId="{C96DFE33-CC3F-4935-932D-EE22C9DCFCB8}" srcId="{13966D47-FCBF-449B-9545-0C51A7FF9911}" destId="{4206D8C6-F493-42C4-8D59-DC2E811AE941}" srcOrd="1" destOrd="0" parTransId="{A9F9AAD8-744F-4B7C-8F10-66F8ED7C3080}" sibTransId="{DBA96D24-20EC-4BE1-BD86-D47F032B2468}"/>
    <dgm:cxn modelId="{DBAE6835-9519-42AB-9445-C7442E9848D1}" type="presOf" srcId="{4206D8C6-F493-42C4-8D59-DC2E811AE941}" destId="{8D4B4089-630C-4539-8DDF-4EB66E6FED36}" srcOrd="0" destOrd="0" presId="urn:microsoft.com/office/officeart/2005/8/layout/cycle1"/>
    <dgm:cxn modelId="{2ED5EC65-2D8C-4CDC-BE22-0559F8034B68}" type="presOf" srcId="{DBDE9CF6-98C9-44C4-96DD-3B0AB49FCF56}" destId="{B5A7C8F7-506E-4CCC-93FD-FF33CE2A319E}" srcOrd="0" destOrd="0" presId="urn:microsoft.com/office/officeart/2005/8/layout/cycle1"/>
    <dgm:cxn modelId="{DC7BCA49-6F3B-4AAC-840E-6594E2B27B70}" srcId="{13966D47-FCBF-449B-9545-0C51A7FF9911}" destId="{DBDE9CF6-98C9-44C4-96DD-3B0AB49FCF56}" srcOrd="2" destOrd="0" parTransId="{53339513-34CF-4819-8EFD-F1B3E7939C69}" sibTransId="{77D969DB-A7E5-472B-A5C3-13B793EF5935}"/>
    <dgm:cxn modelId="{D685B952-5375-4D93-A5CC-C88350A0CD62}" srcId="{13966D47-FCBF-449B-9545-0C51A7FF9911}" destId="{BCB4A9B2-A2D2-437D-93D1-77C3BA1BF5C2}" srcOrd="4" destOrd="0" parTransId="{5FFC8117-934C-46ED-9143-6F6F69FA9B9E}" sibTransId="{B6B1C0E8-414B-401B-945D-91F6B8B89835}"/>
    <dgm:cxn modelId="{F050597A-D9D7-40A6-9D66-6884BF32E366}" type="presOf" srcId="{0A0BF675-AB7E-448F-9131-12EDEF16DA57}" destId="{C8D46238-AB8D-4DB6-820E-0F904497A2C0}" srcOrd="0" destOrd="0" presId="urn:microsoft.com/office/officeart/2005/8/layout/cycle1"/>
    <dgm:cxn modelId="{6B333B91-9E5D-439F-8FB7-4BD741958DAD}" type="presOf" srcId="{1B7D1F4E-5541-4877-912B-BCA66F8479D9}" destId="{69802379-99EC-4CB2-B2D7-BDAF12761039}" srcOrd="0" destOrd="0" presId="urn:microsoft.com/office/officeart/2005/8/layout/cycle1"/>
    <dgm:cxn modelId="{767C0EBD-C1F4-4CE6-9080-59F9F7EA3166}" srcId="{13966D47-FCBF-449B-9545-0C51A7FF9911}" destId="{7758BCD6-DB66-422F-9FE7-899B73E9C702}" srcOrd="3" destOrd="0" parTransId="{C7D4B0B6-AC1A-4A94-B517-7EE5A83003D6}" sibTransId="{1B7D1F4E-5541-4877-912B-BCA66F8479D9}"/>
    <dgm:cxn modelId="{B67EC8E2-A8ED-49CC-924C-7F4CF6E5927A}" type="presOf" srcId="{77D969DB-A7E5-472B-A5C3-13B793EF5935}" destId="{2BB0B3DD-1E63-42E8-9AFE-9C1FF6E95D57}" srcOrd="0" destOrd="0" presId="urn:microsoft.com/office/officeart/2005/8/layout/cycle1"/>
    <dgm:cxn modelId="{79CB4DEC-62D6-48B9-8292-73E02FDDDBA8}" srcId="{13966D47-FCBF-449B-9545-0C51A7FF9911}" destId="{D8369A1A-78E3-4249-98B7-72B8C5BE8792}" srcOrd="0" destOrd="0" parTransId="{4B77E577-B6C7-4985-8C0B-0C61B2B040B8}" sibTransId="{0A0BF675-AB7E-448F-9131-12EDEF16DA57}"/>
    <dgm:cxn modelId="{2B2AADEC-A90C-4CD1-A345-5AF854A1F8EC}" type="presOf" srcId="{D8369A1A-78E3-4249-98B7-72B8C5BE8792}" destId="{D2E5C94E-0ABF-434A-97D5-C164A11ABBAA}" srcOrd="0" destOrd="0" presId="urn:microsoft.com/office/officeart/2005/8/layout/cycle1"/>
    <dgm:cxn modelId="{C0F12F42-6070-4DDA-BFFC-F65BC02D1FBA}" type="presParOf" srcId="{07E3AD8B-1806-4A61-B482-0371FD8AFCC6}" destId="{46620F1E-453E-4D6E-A23C-62C63C6C45CD}" srcOrd="0" destOrd="0" presId="urn:microsoft.com/office/officeart/2005/8/layout/cycle1"/>
    <dgm:cxn modelId="{0778EA23-FC94-471C-A268-1E2E5007DCAE}" type="presParOf" srcId="{07E3AD8B-1806-4A61-B482-0371FD8AFCC6}" destId="{D2E5C94E-0ABF-434A-97D5-C164A11ABBAA}" srcOrd="1" destOrd="0" presId="urn:microsoft.com/office/officeart/2005/8/layout/cycle1"/>
    <dgm:cxn modelId="{F94DD29A-FB83-4190-BC26-BAB7C79AC335}" type="presParOf" srcId="{07E3AD8B-1806-4A61-B482-0371FD8AFCC6}" destId="{C8D46238-AB8D-4DB6-820E-0F904497A2C0}" srcOrd="2" destOrd="0" presId="urn:microsoft.com/office/officeart/2005/8/layout/cycle1"/>
    <dgm:cxn modelId="{FFEB1E19-11DC-4607-9B60-AC7B4EA4DCE1}" type="presParOf" srcId="{07E3AD8B-1806-4A61-B482-0371FD8AFCC6}" destId="{4500A6D8-7146-4D6A-A576-7434BBB4C98D}" srcOrd="3" destOrd="0" presId="urn:microsoft.com/office/officeart/2005/8/layout/cycle1"/>
    <dgm:cxn modelId="{B7F71911-41A1-479A-AAF8-6BC7B1DD99A7}" type="presParOf" srcId="{07E3AD8B-1806-4A61-B482-0371FD8AFCC6}" destId="{8D4B4089-630C-4539-8DDF-4EB66E6FED36}" srcOrd="4" destOrd="0" presId="urn:microsoft.com/office/officeart/2005/8/layout/cycle1"/>
    <dgm:cxn modelId="{36938131-8D5E-478E-9E8E-84A0320FE7B6}" type="presParOf" srcId="{07E3AD8B-1806-4A61-B482-0371FD8AFCC6}" destId="{F9562FA5-E394-40B4-8103-AEAF77ECFFB7}" srcOrd="5" destOrd="0" presId="urn:microsoft.com/office/officeart/2005/8/layout/cycle1"/>
    <dgm:cxn modelId="{AEE407DE-7CBE-462B-8CEC-673E00449444}" type="presParOf" srcId="{07E3AD8B-1806-4A61-B482-0371FD8AFCC6}" destId="{13A6387E-7319-4D8E-BA1C-96EDBB43C035}" srcOrd="6" destOrd="0" presId="urn:microsoft.com/office/officeart/2005/8/layout/cycle1"/>
    <dgm:cxn modelId="{FBA29952-5AA3-4908-B103-89A687087EBB}" type="presParOf" srcId="{07E3AD8B-1806-4A61-B482-0371FD8AFCC6}" destId="{B5A7C8F7-506E-4CCC-93FD-FF33CE2A319E}" srcOrd="7" destOrd="0" presId="urn:microsoft.com/office/officeart/2005/8/layout/cycle1"/>
    <dgm:cxn modelId="{E2B3787F-F6AE-47E7-88EC-AE3447E0446B}" type="presParOf" srcId="{07E3AD8B-1806-4A61-B482-0371FD8AFCC6}" destId="{2BB0B3DD-1E63-42E8-9AFE-9C1FF6E95D57}" srcOrd="8" destOrd="0" presId="urn:microsoft.com/office/officeart/2005/8/layout/cycle1"/>
    <dgm:cxn modelId="{05509EA7-B978-49AB-8AC9-173F4FD1D7CF}" type="presParOf" srcId="{07E3AD8B-1806-4A61-B482-0371FD8AFCC6}" destId="{F5236C5A-7B64-4592-B184-56610FF9C6ED}" srcOrd="9" destOrd="0" presId="urn:microsoft.com/office/officeart/2005/8/layout/cycle1"/>
    <dgm:cxn modelId="{B8641DAA-06BC-4AB8-9572-0C4DF3A1AA6B}" type="presParOf" srcId="{07E3AD8B-1806-4A61-B482-0371FD8AFCC6}" destId="{84365D0F-CF70-48B5-8800-4AEBC85F275D}" srcOrd="10" destOrd="0" presId="urn:microsoft.com/office/officeart/2005/8/layout/cycle1"/>
    <dgm:cxn modelId="{4A569BAA-E8AC-4B2C-B70D-0DC296B4A762}" type="presParOf" srcId="{07E3AD8B-1806-4A61-B482-0371FD8AFCC6}" destId="{69802379-99EC-4CB2-B2D7-BDAF12761039}" srcOrd="11" destOrd="0" presId="urn:microsoft.com/office/officeart/2005/8/layout/cycle1"/>
    <dgm:cxn modelId="{1A345D07-A477-41F7-BB40-A082A2A549A6}" type="presParOf" srcId="{07E3AD8B-1806-4A61-B482-0371FD8AFCC6}" destId="{E45DC169-12CC-4D1F-A6BE-79329A93E25F}" srcOrd="12" destOrd="0" presId="urn:microsoft.com/office/officeart/2005/8/layout/cycle1"/>
    <dgm:cxn modelId="{90F965E1-2D43-4EC6-836C-8F71EB6FAFD2}" type="presParOf" srcId="{07E3AD8B-1806-4A61-B482-0371FD8AFCC6}" destId="{1073373F-944D-4F26-BAB3-E2B29F978CC8}" srcOrd="13" destOrd="0" presId="urn:microsoft.com/office/officeart/2005/8/layout/cycle1"/>
    <dgm:cxn modelId="{2E14F36B-6C4A-4C38-B56B-A4E054373D45}" type="presParOf" srcId="{07E3AD8B-1806-4A61-B482-0371FD8AFCC6}" destId="{80D0DB57-571F-4420-B383-ADFA79ABAED8}"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5C94E-0ABF-434A-97D5-C164A11ABBAA}">
      <dsp:nvSpPr>
        <dsp:cNvPr id="0" name=""/>
        <dsp:cNvSpPr/>
      </dsp:nvSpPr>
      <dsp:spPr>
        <a:xfrm>
          <a:off x="3011089" y="29414"/>
          <a:ext cx="1026493" cy="1026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hueOff val="0"/>
                  <a:satOff val="0"/>
                  <a:lumOff val="0"/>
                  <a:alphaOff val="0"/>
                </a:sysClr>
              </a:solidFill>
              <a:latin typeface="+mn-lt"/>
              <a:ea typeface="+mn-ea"/>
              <a:cs typeface="+mn-cs"/>
            </a:rPr>
            <a:t>Select interventions based on needs and evidence base</a:t>
          </a:r>
          <a:endParaRPr lang="en-GB" sz="1100" kern="1200" dirty="0">
            <a:solidFill>
              <a:sysClr val="windowText" lastClr="000000">
                <a:hueOff val="0"/>
                <a:satOff val="0"/>
                <a:lumOff val="0"/>
                <a:alphaOff val="0"/>
              </a:sysClr>
            </a:solidFill>
            <a:latin typeface="+mn-lt"/>
            <a:ea typeface="+mn-ea"/>
            <a:cs typeface="+mn-cs"/>
          </a:endParaRPr>
        </a:p>
      </dsp:txBody>
      <dsp:txXfrm>
        <a:off x="3011089" y="29414"/>
        <a:ext cx="1026493" cy="1026493"/>
      </dsp:txXfrm>
    </dsp:sp>
    <dsp:sp modelId="{C8D46238-AB8D-4DB6-820E-0F904497A2C0}">
      <dsp:nvSpPr>
        <dsp:cNvPr id="0" name=""/>
        <dsp:cNvSpPr/>
      </dsp:nvSpPr>
      <dsp:spPr>
        <a:xfrm>
          <a:off x="596352" y="-288"/>
          <a:ext cx="3848685" cy="3848685"/>
        </a:xfrm>
        <a:prstGeom prst="circularArrow">
          <a:avLst>
            <a:gd name="adj1" fmla="val 5202"/>
            <a:gd name="adj2" fmla="val 336047"/>
            <a:gd name="adj3" fmla="val 21292696"/>
            <a:gd name="adj4" fmla="val 19766717"/>
            <a:gd name="adj5" fmla="val 6069"/>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4B4089-630C-4539-8DDF-4EB66E6FED36}">
      <dsp:nvSpPr>
        <dsp:cNvPr id="0" name=""/>
        <dsp:cNvSpPr/>
      </dsp:nvSpPr>
      <dsp:spPr>
        <a:xfrm>
          <a:off x="3631373" y="1938452"/>
          <a:ext cx="1026493" cy="1026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hueOff val="0"/>
                  <a:satOff val="0"/>
                  <a:lumOff val="0"/>
                  <a:alphaOff val="0"/>
                </a:sysClr>
              </a:solidFill>
              <a:latin typeface="+mn-lt"/>
              <a:ea typeface="+mn-ea"/>
              <a:cs typeface="+mn-cs"/>
            </a:rPr>
            <a:t>Embed evaluation</a:t>
          </a:r>
          <a:endParaRPr lang="en-GB" sz="1100" kern="1200" dirty="0">
            <a:solidFill>
              <a:sysClr val="windowText" lastClr="000000">
                <a:hueOff val="0"/>
                <a:satOff val="0"/>
                <a:lumOff val="0"/>
                <a:alphaOff val="0"/>
              </a:sysClr>
            </a:solidFill>
            <a:latin typeface="+mn-lt"/>
            <a:ea typeface="+mn-ea"/>
            <a:cs typeface="+mn-cs"/>
          </a:endParaRPr>
        </a:p>
      </dsp:txBody>
      <dsp:txXfrm>
        <a:off x="3631373" y="1938452"/>
        <a:ext cx="1026493" cy="1026493"/>
      </dsp:txXfrm>
    </dsp:sp>
    <dsp:sp modelId="{F9562FA5-E394-40B4-8103-AEAF77ECFFB7}">
      <dsp:nvSpPr>
        <dsp:cNvPr id="0" name=""/>
        <dsp:cNvSpPr/>
      </dsp:nvSpPr>
      <dsp:spPr>
        <a:xfrm>
          <a:off x="596352" y="-288"/>
          <a:ext cx="3848685" cy="3848685"/>
        </a:xfrm>
        <a:prstGeom prst="circularArrow">
          <a:avLst>
            <a:gd name="adj1" fmla="val 5202"/>
            <a:gd name="adj2" fmla="val 336047"/>
            <a:gd name="adj3" fmla="val 4014133"/>
            <a:gd name="adj4" fmla="val 2253952"/>
            <a:gd name="adj5" fmla="val 6069"/>
          </a:avLst>
        </a:prstGeom>
        <a:solidFill>
          <a:srgbClr val="A5A5A5">
            <a:hueOff val="677650"/>
            <a:satOff val="25000"/>
            <a:lumOff val="-367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7C8F7-506E-4CCC-93FD-FF33CE2A319E}">
      <dsp:nvSpPr>
        <dsp:cNvPr id="0" name=""/>
        <dsp:cNvSpPr/>
      </dsp:nvSpPr>
      <dsp:spPr>
        <a:xfrm>
          <a:off x="2007448" y="3118303"/>
          <a:ext cx="1026493" cy="1026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hueOff val="0"/>
                  <a:satOff val="0"/>
                  <a:lumOff val="0"/>
                  <a:alphaOff val="0"/>
                </a:sysClr>
              </a:solidFill>
              <a:latin typeface="+mn-lt"/>
              <a:ea typeface="+mn-ea"/>
              <a:cs typeface="+mn-cs"/>
            </a:rPr>
            <a:t>Review outcomes</a:t>
          </a:r>
          <a:endParaRPr lang="en-GB" sz="1100" kern="1200" dirty="0">
            <a:solidFill>
              <a:sysClr val="windowText" lastClr="000000">
                <a:hueOff val="0"/>
                <a:satOff val="0"/>
                <a:lumOff val="0"/>
                <a:alphaOff val="0"/>
              </a:sysClr>
            </a:solidFill>
            <a:latin typeface="+mn-lt"/>
            <a:ea typeface="+mn-ea"/>
            <a:cs typeface="+mn-cs"/>
          </a:endParaRPr>
        </a:p>
      </dsp:txBody>
      <dsp:txXfrm>
        <a:off x="2007448" y="3118303"/>
        <a:ext cx="1026493" cy="1026493"/>
      </dsp:txXfrm>
    </dsp:sp>
    <dsp:sp modelId="{2BB0B3DD-1E63-42E8-9AFE-9C1FF6E95D57}">
      <dsp:nvSpPr>
        <dsp:cNvPr id="0" name=""/>
        <dsp:cNvSpPr/>
      </dsp:nvSpPr>
      <dsp:spPr>
        <a:xfrm>
          <a:off x="596352" y="-288"/>
          <a:ext cx="3848685" cy="3848685"/>
        </a:xfrm>
        <a:prstGeom prst="circularArrow">
          <a:avLst>
            <a:gd name="adj1" fmla="val 5202"/>
            <a:gd name="adj2" fmla="val 336047"/>
            <a:gd name="adj3" fmla="val 8210001"/>
            <a:gd name="adj4" fmla="val 6449820"/>
            <a:gd name="adj5" fmla="val 6069"/>
          </a:avLst>
        </a:prstGeom>
        <a:solidFill>
          <a:srgbClr val="A5A5A5">
            <a:hueOff val="1355300"/>
            <a:satOff val="50000"/>
            <a:lumOff val="-735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65D0F-CF70-48B5-8800-4AEBC85F275D}">
      <dsp:nvSpPr>
        <dsp:cNvPr id="0" name=""/>
        <dsp:cNvSpPr/>
      </dsp:nvSpPr>
      <dsp:spPr>
        <a:xfrm>
          <a:off x="383522" y="1938452"/>
          <a:ext cx="1026493" cy="1026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hueOff val="0"/>
                  <a:satOff val="0"/>
                  <a:lumOff val="0"/>
                  <a:alphaOff val="0"/>
                </a:sysClr>
              </a:solidFill>
              <a:latin typeface="+mn-lt"/>
              <a:ea typeface="+mn-ea"/>
              <a:cs typeface="+mn-cs"/>
            </a:rPr>
            <a:t>Make adjustments</a:t>
          </a:r>
          <a:endParaRPr lang="en-GB" sz="1100" kern="1200" dirty="0">
            <a:solidFill>
              <a:sysClr val="windowText" lastClr="000000">
                <a:hueOff val="0"/>
                <a:satOff val="0"/>
                <a:lumOff val="0"/>
                <a:alphaOff val="0"/>
              </a:sysClr>
            </a:solidFill>
            <a:latin typeface="+mn-lt"/>
            <a:ea typeface="+mn-ea"/>
            <a:cs typeface="+mn-cs"/>
          </a:endParaRPr>
        </a:p>
      </dsp:txBody>
      <dsp:txXfrm>
        <a:off x="383522" y="1938452"/>
        <a:ext cx="1026493" cy="1026493"/>
      </dsp:txXfrm>
    </dsp:sp>
    <dsp:sp modelId="{69802379-99EC-4CB2-B2D7-BDAF12761039}">
      <dsp:nvSpPr>
        <dsp:cNvPr id="0" name=""/>
        <dsp:cNvSpPr/>
      </dsp:nvSpPr>
      <dsp:spPr>
        <a:xfrm>
          <a:off x="596352" y="33233"/>
          <a:ext cx="3848685" cy="3848685"/>
        </a:xfrm>
        <a:prstGeom prst="circularArrow">
          <a:avLst>
            <a:gd name="adj1" fmla="val 5202"/>
            <a:gd name="adj2" fmla="val 336047"/>
            <a:gd name="adj3" fmla="val 12668599"/>
            <a:gd name="adj4" fmla="val 10771257"/>
            <a:gd name="adj5" fmla="val 6069"/>
          </a:avLst>
        </a:prstGeom>
        <a:solidFill>
          <a:srgbClr val="A5A5A5">
            <a:hueOff val="2032949"/>
            <a:satOff val="75000"/>
            <a:lumOff val="-1102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73373F-944D-4F26-BAB3-E2B29F978CC8}">
      <dsp:nvSpPr>
        <dsp:cNvPr id="0" name=""/>
        <dsp:cNvSpPr/>
      </dsp:nvSpPr>
      <dsp:spPr>
        <a:xfrm>
          <a:off x="1003807" y="182849"/>
          <a:ext cx="1026493" cy="719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ysClr val="windowText" lastClr="000000">
                  <a:hueOff val="0"/>
                  <a:satOff val="0"/>
                  <a:lumOff val="0"/>
                  <a:alphaOff val="0"/>
                </a:sysClr>
              </a:solidFill>
              <a:latin typeface="+mn-lt"/>
              <a:ea typeface="+mn-ea"/>
              <a:cs typeface="+mn-cs"/>
            </a:rPr>
            <a:t>Know student needs</a:t>
          </a:r>
          <a:endParaRPr lang="en-GB" sz="1100" kern="1200" dirty="0">
            <a:solidFill>
              <a:sysClr val="windowText" lastClr="000000">
                <a:hueOff val="0"/>
                <a:satOff val="0"/>
                <a:lumOff val="0"/>
                <a:alphaOff val="0"/>
              </a:sysClr>
            </a:solidFill>
            <a:latin typeface="+mn-lt"/>
            <a:ea typeface="+mn-ea"/>
            <a:cs typeface="+mn-cs"/>
          </a:endParaRPr>
        </a:p>
      </dsp:txBody>
      <dsp:txXfrm>
        <a:off x="1003807" y="182849"/>
        <a:ext cx="1026493" cy="719623"/>
      </dsp:txXfrm>
    </dsp:sp>
    <dsp:sp modelId="{80D0DB57-571F-4420-B383-ADFA79ABAED8}">
      <dsp:nvSpPr>
        <dsp:cNvPr id="0" name=""/>
        <dsp:cNvSpPr/>
      </dsp:nvSpPr>
      <dsp:spPr>
        <a:xfrm>
          <a:off x="596352" y="-288"/>
          <a:ext cx="3848685" cy="3848685"/>
        </a:xfrm>
        <a:prstGeom prst="circularArrow">
          <a:avLst>
            <a:gd name="adj1" fmla="val 5202"/>
            <a:gd name="adj2" fmla="val 336047"/>
            <a:gd name="adj3" fmla="val 16865123"/>
            <a:gd name="adj4" fmla="val 15198830"/>
            <a:gd name="adj5" fmla="val 6069"/>
          </a:avLst>
        </a:pr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3D1CA-6CA1-1E43-A945-7EEBC0D5E56F}" type="datetimeFigureOut">
              <a:rPr lang="en-US" smtClean="0"/>
              <a:pPr/>
              <a:t>2/20/2020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10421F-D350-F141-AAC0-C78A68756E34}" type="slidenum">
              <a:rPr lang="en-US" smtClean="0"/>
              <a:pPr/>
              <a:t>‹#›</a:t>
            </a:fld>
            <a:endParaRPr lang="en-US"/>
          </a:p>
        </p:txBody>
      </p:sp>
    </p:spTree>
    <p:extLst>
      <p:ext uri="{BB962C8B-B14F-4D97-AF65-F5344CB8AC3E}">
        <p14:creationId xmlns:p14="http://schemas.microsoft.com/office/powerpoint/2010/main" val="4258365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4270B-C58D-DD43-8329-B73C1477BA7E}" type="datetimeFigureOut">
              <a:rPr lang="en-US" smtClean="0"/>
              <a:pPr/>
              <a:t>2/20/2020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F2082C-31B8-AB44-8099-091513F65D26}" type="slidenum">
              <a:rPr lang="en-US" smtClean="0"/>
              <a:pPr/>
              <a:t>‹#›</a:t>
            </a:fld>
            <a:endParaRPr lang="en-US"/>
          </a:p>
        </p:txBody>
      </p:sp>
    </p:spTree>
    <p:extLst>
      <p:ext uri="{BB962C8B-B14F-4D97-AF65-F5344CB8AC3E}">
        <p14:creationId xmlns:p14="http://schemas.microsoft.com/office/powerpoint/2010/main" val="32015760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Children, young people and families are at the heart of everything we do.</a:t>
            </a:r>
          </a:p>
          <a:p>
            <a:r>
              <a:rPr lang="en-GB" dirty="0"/>
              <a:t>2 We are committed to discovering and sharing the best way to help children, young people, families, carers and professionals affected by mental health problems.</a:t>
            </a:r>
          </a:p>
          <a:p>
            <a:r>
              <a:rPr lang="en-GB" dirty="0"/>
              <a:t>3 We aim to strengthen our impact through collaboration and through partnership.</a:t>
            </a:r>
          </a:p>
          <a:p>
            <a:endParaRPr lang="en-GB" dirty="0"/>
          </a:p>
          <a:p>
            <a:r>
              <a:rPr lang="en-GB" dirty="0"/>
              <a:t>The family school</a:t>
            </a:r>
          </a:p>
          <a:p>
            <a:endParaRPr lang="en-GB" dirty="0"/>
          </a:p>
        </p:txBody>
      </p:sp>
      <p:sp>
        <p:nvSpPr>
          <p:cNvPr id="4" name="Slide Number Placeholder 3"/>
          <p:cNvSpPr>
            <a:spLocks noGrp="1"/>
          </p:cNvSpPr>
          <p:nvPr>
            <p:ph type="sldNum" sz="quarter" idx="5"/>
          </p:nvPr>
        </p:nvSpPr>
        <p:spPr/>
        <p:txBody>
          <a:bodyPr/>
          <a:lstStyle/>
          <a:p>
            <a:fld id="{26F2082C-31B8-AB44-8099-091513F65D26}" type="slidenum">
              <a:rPr lang="en-US" smtClean="0"/>
              <a:pPr/>
              <a:t>2</a:t>
            </a:fld>
            <a:endParaRPr lang="en-US"/>
          </a:p>
        </p:txBody>
      </p:sp>
    </p:spTree>
    <p:extLst>
      <p:ext uri="{BB962C8B-B14F-4D97-AF65-F5344CB8AC3E}">
        <p14:creationId xmlns:p14="http://schemas.microsoft.com/office/powerpoint/2010/main" val="657912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1" dirty="0"/>
              <a:t>What we do</a:t>
            </a:r>
          </a:p>
          <a:p>
            <a:r>
              <a:rPr lang="en-GB" sz="1200" kern="1200" dirty="0">
                <a:solidFill>
                  <a:schemeClr val="tx1"/>
                </a:solidFill>
                <a:effectLst/>
                <a:latin typeface="+mn-lt"/>
                <a:ea typeface="+mn-ea"/>
                <a:cs typeface="+mn-cs"/>
              </a:rPr>
              <a:t>We transform child mental health in five main ways:</a:t>
            </a:r>
          </a:p>
          <a:p>
            <a:r>
              <a:rPr lang="en-GB" sz="1200" kern="1200" dirty="0">
                <a:solidFill>
                  <a:schemeClr val="tx1"/>
                </a:solidFill>
                <a:effectLst/>
                <a:latin typeface="+mn-lt"/>
                <a:ea typeface="+mn-ea"/>
                <a:cs typeface="+mn-cs"/>
              </a:rPr>
              <a:t>1. Developing, piloting and evaluating new, cost-effective treatments for children and families facing mental health difficulties.</a:t>
            </a:r>
          </a:p>
          <a:p>
            <a:r>
              <a:rPr lang="en-GB" sz="1200" kern="1200" dirty="0">
                <a:solidFill>
                  <a:schemeClr val="tx1"/>
                </a:solidFill>
                <a:effectLst/>
                <a:latin typeface="+mn-lt"/>
                <a:ea typeface="+mn-ea"/>
                <a:cs typeface="+mn-cs"/>
              </a:rPr>
              <a:t>2. Researching the underlying causes of childhood emotional distress. Our research seeks to improve understanding of mental health and resilience, tests which treatments work best for child and adolescent mental health problems, assesses the impact of projects aiming to improve mental health services and uses neuroscience to investigate how the mind develops.</a:t>
            </a:r>
          </a:p>
          <a:p>
            <a:r>
              <a:rPr lang="en-GB" sz="1200" kern="1200" dirty="0">
                <a:solidFill>
                  <a:schemeClr val="tx1"/>
                </a:solidFill>
                <a:effectLst/>
                <a:latin typeface="+mn-lt"/>
                <a:ea typeface="+mn-ea"/>
                <a:cs typeface="+mn-cs"/>
              </a:rPr>
              <a:t>3. Supporting mental health services to improve their practice, through the collection and evaluation of outcomes data and shared decision making.</a:t>
            </a:r>
          </a:p>
          <a:p>
            <a:r>
              <a:rPr lang="en-GB" sz="1200" kern="1200" dirty="0">
                <a:solidFill>
                  <a:schemeClr val="tx1"/>
                </a:solidFill>
                <a:effectLst/>
                <a:latin typeface="+mn-lt"/>
                <a:ea typeface="+mn-ea"/>
                <a:cs typeface="+mn-cs"/>
              </a:rPr>
              <a:t>4. Offering teaching and training courses and building a global network of researchers, clinicians and mental health professionals to ensure that new knowledge and ideas are shared as widely as possible. We train over 5,000 professionals per year across the UK and internationally.</a:t>
            </a:r>
          </a:p>
          <a:p>
            <a:r>
              <a:rPr lang="en-GB" sz="1200" kern="1200" dirty="0">
                <a:solidFill>
                  <a:schemeClr val="tx1"/>
                </a:solidFill>
                <a:effectLst/>
                <a:latin typeface="+mn-lt"/>
                <a:ea typeface="+mn-ea"/>
                <a:cs typeface="+mn-cs"/>
              </a:rPr>
              <a:t>5. Providing advice and leadership to national policy initiatives focused on improving children and young people’s mental health including developing the NICE guidelines for child mental health, working with the Department for Education to develop their guidance on mental health in schools and contributing to the Future in Mind report, which sets out a vision for how to improve young people’s mental health and wellbeing. Our THRIVE and </a:t>
            </a:r>
            <a:r>
              <a:rPr lang="en-GB" sz="1200" kern="1200" dirty="0" err="1">
                <a:solidFill>
                  <a:schemeClr val="tx1"/>
                </a:solidFill>
                <a:effectLst/>
                <a:latin typeface="+mn-lt"/>
                <a:ea typeface="+mn-ea"/>
                <a:cs typeface="+mn-cs"/>
              </a:rPr>
              <a:t>iTHRIVE</a:t>
            </a:r>
            <a:r>
              <a:rPr lang="en-GB" sz="1200" kern="1200" dirty="0">
                <a:solidFill>
                  <a:schemeClr val="tx1"/>
                </a:solidFill>
                <a:effectLst/>
                <a:latin typeface="+mn-lt"/>
                <a:ea typeface="+mn-ea"/>
                <a:cs typeface="+mn-cs"/>
              </a:rPr>
              <a:t> frameworks for Child and Adolescent Mental Health Services (CAMHS) (2014-2015) offer a radical shift in the way that services are conceptualised and delivered and have been adopted by 30% of commissioning groups in England to date.</a:t>
            </a:r>
          </a:p>
        </p:txBody>
      </p:sp>
      <p:sp>
        <p:nvSpPr>
          <p:cNvPr id="4" name="Slide Number Placeholder 3"/>
          <p:cNvSpPr>
            <a:spLocks noGrp="1"/>
          </p:cNvSpPr>
          <p:nvPr>
            <p:ph type="sldNum" sz="quarter" idx="5"/>
          </p:nvPr>
        </p:nvSpPr>
        <p:spPr/>
        <p:txBody>
          <a:bodyPr/>
          <a:lstStyle/>
          <a:p>
            <a:fld id="{26F2082C-31B8-AB44-8099-091513F65D26}" type="slidenum">
              <a:rPr lang="en-US" smtClean="0"/>
              <a:pPr/>
              <a:t>3</a:t>
            </a:fld>
            <a:endParaRPr lang="en-US"/>
          </a:p>
        </p:txBody>
      </p:sp>
    </p:spTree>
    <p:extLst>
      <p:ext uri="{BB962C8B-B14F-4D97-AF65-F5344CB8AC3E}">
        <p14:creationId xmlns:p14="http://schemas.microsoft.com/office/powerpoint/2010/main" val="1007472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1" dirty="0"/>
              <a:t>What we do</a:t>
            </a:r>
          </a:p>
          <a:p>
            <a:r>
              <a:rPr lang="en-GB" sz="1200" kern="1200" dirty="0">
                <a:solidFill>
                  <a:schemeClr val="tx1"/>
                </a:solidFill>
                <a:effectLst/>
                <a:latin typeface="+mn-lt"/>
                <a:ea typeface="+mn-ea"/>
                <a:cs typeface="+mn-cs"/>
              </a:rPr>
              <a:t>We transform child mental health in five main ways:</a:t>
            </a:r>
          </a:p>
          <a:p>
            <a:r>
              <a:rPr lang="en-GB" sz="1200" kern="1200" dirty="0">
                <a:solidFill>
                  <a:schemeClr val="tx1"/>
                </a:solidFill>
                <a:effectLst/>
                <a:latin typeface="+mn-lt"/>
                <a:ea typeface="+mn-ea"/>
                <a:cs typeface="+mn-cs"/>
              </a:rPr>
              <a:t>1. Developing, piloting and evaluating new, cost-effective treatments for children and families facing mental health difficulties.</a:t>
            </a:r>
          </a:p>
          <a:p>
            <a:r>
              <a:rPr lang="en-GB" sz="1200" kern="1200" dirty="0">
                <a:solidFill>
                  <a:schemeClr val="tx1"/>
                </a:solidFill>
                <a:effectLst/>
                <a:latin typeface="+mn-lt"/>
                <a:ea typeface="+mn-ea"/>
                <a:cs typeface="+mn-cs"/>
              </a:rPr>
              <a:t>2. Researching the underlying causes of childhood emotional distress. Our research seeks to improve understanding of mental health and resilience, tests which treatments work best for child and adolescent mental health problems, assesses the impact of projects aiming to improve mental health services and uses neuroscience to investigate how the mind develops.</a:t>
            </a:r>
          </a:p>
          <a:p>
            <a:r>
              <a:rPr lang="en-GB" sz="1200" kern="1200" dirty="0">
                <a:solidFill>
                  <a:schemeClr val="tx1"/>
                </a:solidFill>
                <a:effectLst/>
                <a:latin typeface="+mn-lt"/>
                <a:ea typeface="+mn-ea"/>
                <a:cs typeface="+mn-cs"/>
              </a:rPr>
              <a:t>3. Supporting mental health services to improve their practice, through the collection and evaluation of outcomes data and shared decision making.</a:t>
            </a:r>
          </a:p>
          <a:p>
            <a:r>
              <a:rPr lang="en-GB" sz="1200" kern="1200" dirty="0">
                <a:solidFill>
                  <a:schemeClr val="tx1"/>
                </a:solidFill>
                <a:effectLst/>
                <a:latin typeface="+mn-lt"/>
                <a:ea typeface="+mn-ea"/>
                <a:cs typeface="+mn-cs"/>
              </a:rPr>
              <a:t>4. Offering teaching and training courses and building a global network of researchers, clinicians and mental health professionals to ensure that new knowledge and ideas are shared as widely as possible. We train over 5,000 professionals per year across the UK and internationally.</a:t>
            </a:r>
          </a:p>
          <a:p>
            <a:r>
              <a:rPr lang="en-GB" sz="1200" kern="1200" dirty="0">
                <a:solidFill>
                  <a:schemeClr val="tx1"/>
                </a:solidFill>
                <a:effectLst/>
                <a:latin typeface="+mn-lt"/>
                <a:ea typeface="+mn-ea"/>
                <a:cs typeface="+mn-cs"/>
              </a:rPr>
              <a:t>5. Providing advice and leadership to national policy initiatives focused on improving children and young people’s mental health including developing the NICE guidelines for child mental health, working with the Department for Education to develop their guidance on mental health in schools and contributing to the Future in Mind report, which sets out a vision for how to improve young people’s mental health and wellbeing. Our THRIVE and </a:t>
            </a:r>
            <a:r>
              <a:rPr lang="en-GB" sz="1200" kern="1200" dirty="0" err="1">
                <a:solidFill>
                  <a:schemeClr val="tx1"/>
                </a:solidFill>
                <a:effectLst/>
                <a:latin typeface="+mn-lt"/>
                <a:ea typeface="+mn-ea"/>
                <a:cs typeface="+mn-cs"/>
              </a:rPr>
              <a:t>iTHRIVE</a:t>
            </a:r>
            <a:r>
              <a:rPr lang="en-GB" sz="1200" kern="1200" dirty="0">
                <a:solidFill>
                  <a:schemeClr val="tx1"/>
                </a:solidFill>
                <a:effectLst/>
                <a:latin typeface="+mn-lt"/>
                <a:ea typeface="+mn-ea"/>
                <a:cs typeface="+mn-cs"/>
              </a:rPr>
              <a:t> frameworks for Child and Adolescent Mental Health Services (CAMHS) (2014-2015) offer a radical shift in the way that services are conceptualised and delivered and have been adopted by 30% of commissioning groups in England to date.</a:t>
            </a:r>
          </a:p>
        </p:txBody>
      </p:sp>
      <p:sp>
        <p:nvSpPr>
          <p:cNvPr id="4" name="Slide Number Placeholder 3"/>
          <p:cNvSpPr>
            <a:spLocks noGrp="1"/>
          </p:cNvSpPr>
          <p:nvPr>
            <p:ph type="sldNum" sz="quarter" idx="5"/>
          </p:nvPr>
        </p:nvSpPr>
        <p:spPr/>
        <p:txBody>
          <a:bodyPr/>
          <a:lstStyle/>
          <a:p>
            <a:fld id="{26F2082C-31B8-AB44-8099-091513F65D26}" type="slidenum">
              <a:rPr lang="en-US" smtClean="0"/>
              <a:pPr/>
              <a:t>4</a:t>
            </a:fld>
            <a:endParaRPr lang="en-US"/>
          </a:p>
        </p:txBody>
      </p:sp>
    </p:spTree>
    <p:extLst>
      <p:ext uri="{BB962C8B-B14F-4D97-AF65-F5344CB8AC3E}">
        <p14:creationId xmlns:p14="http://schemas.microsoft.com/office/powerpoint/2010/main" val="4000087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b="1" u="sng" dirty="0"/>
              <a:t>Direct support:</a:t>
            </a:r>
          </a:p>
          <a:p>
            <a:pPr marL="685800" indent="-685800">
              <a:buFont typeface="Arial" panose="020B0604020202020204" pitchFamily="34" charset="0"/>
              <a:buChar char="•"/>
            </a:pPr>
            <a:r>
              <a:rPr lang="en-GB" sz="1200" dirty="0"/>
              <a:t>In the last year our clinical teams worked directly with more than </a:t>
            </a:r>
            <a:r>
              <a:rPr lang="en-GB" sz="1200" b="1" dirty="0"/>
              <a:t>164,000 young people </a:t>
            </a:r>
            <a:r>
              <a:rPr lang="en-GB" sz="1200" dirty="0"/>
              <a:t>and families through our range of innovative services  - </a:t>
            </a:r>
            <a:r>
              <a:rPr lang="en-US" sz="1200" dirty="0"/>
              <a:t>Schools in Mind Network of 13,000 schools, Learning Network, direct clinical support and our reach through contracts</a:t>
            </a:r>
            <a:r>
              <a:rPr lang="en-GB" sz="1200" dirty="0"/>
              <a:t>.</a:t>
            </a:r>
          </a:p>
          <a:p>
            <a:pPr marL="685800" indent="-685800">
              <a:buFont typeface="Arial" panose="020B0604020202020204" pitchFamily="34" charset="0"/>
              <a:buChar char="•"/>
            </a:pPr>
            <a:r>
              <a:rPr lang="en-GB" sz="1200" dirty="0"/>
              <a:t>Thousands more access help via our </a:t>
            </a:r>
            <a:r>
              <a:rPr lang="en-GB" sz="1200" b="1" dirty="0"/>
              <a:t>online resources</a:t>
            </a:r>
            <a:r>
              <a:rPr lang="en-GB" sz="1200" dirty="0"/>
              <a:t>. </a:t>
            </a:r>
          </a:p>
          <a:p>
            <a:pPr marL="685800" indent="-685800">
              <a:buFont typeface="Arial" panose="020B0604020202020204" pitchFamily="34" charset="0"/>
              <a:buChar char="•"/>
            </a:pPr>
            <a:r>
              <a:rPr lang="en-GB" sz="1200" dirty="0"/>
              <a:t>We focus on providing </a:t>
            </a:r>
            <a:r>
              <a:rPr lang="en-GB" sz="1200" b="1" dirty="0"/>
              <a:t>direct support to the most vulnerable </a:t>
            </a:r>
            <a:r>
              <a:rPr lang="en-GB" sz="1200" dirty="0"/>
              <a:t>through our work within homeless hostels, prisons, youth centres and schools. </a:t>
            </a:r>
          </a:p>
          <a:p>
            <a:pPr marL="685800" indent="-685800">
              <a:buFont typeface="Arial" panose="020B0604020202020204" pitchFamily="34" charset="0"/>
              <a:buChar char="•"/>
            </a:pPr>
            <a:r>
              <a:rPr lang="en-GB" sz="1200" b="1" dirty="0"/>
              <a:t>New hub</a:t>
            </a:r>
            <a:r>
              <a:rPr lang="en-GB" sz="1200" dirty="0"/>
              <a:t> established in </a:t>
            </a:r>
            <a:r>
              <a:rPr lang="en-GB" sz="1200" b="1" dirty="0"/>
              <a:t>Manchester</a:t>
            </a:r>
            <a:r>
              <a:rPr lang="en-GB" sz="1200" dirty="0"/>
              <a:t> to broaden impact.</a:t>
            </a:r>
            <a:endParaRPr lang="en-GB" dirty="0"/>
          </a:p>
          <a:p>
            <a:r>
              <a:rPr lang="en-GB" b="1" u="sng" dirty="0"/>
              <a:t>Education and training</a:t>
            </a:r>
          </a:p>
          <a:p>
            <a:pPr marL="685800" indent="-685800">
              <a:buFont typeface="Arial" panose="020B0604020202020204" pitchFamily="34" charset="0"/>
              <a:buChar char="•"/>
            </a:pPr>
            <a:r>
              <a:rPr lang="en-GB" sz="1200" dirty="0"/>
              <a:t>We currently </a:t>
            </a:r>
            <a:r>
              <a:rPr lang="en-GB" sz="1200" b="1" dirty="0"/>
              <a:t>train over 9,000 allied professionals </a:t>
            </a:r>
            <a:r>
              <a:rPr lang="en-GB" sz="1200" dirty="0"/>
              <a:t>and more than </a:t>
            </a:r>
            <a:r>
              <a:rPr lang="en-GB" sz="1200" b="1" dirty="0"/>
              <a:t>300 UCL postgraduate degrees</a:t>
            </a:r>
            <a:r>
              <a:rPr lang="en-GB" sz="1200" b="1" baseline="0" dirty="0"/>
              <a:t> </a:t>
            </a:r>
            <a:r>
              <a:rPr lang="en-GB" sz="1200" dirty="0"/>
              <a:t>each year.</a:t>
            </a:r>
          </a:p>
          <a:p>
            <a:pPr marL="685800" indent="-685800">
              <a:buFont typeface="Arial" panose="020B0604020202020204" pitchFamily="34" charset="0"/>
              <a:buChar char="•"/>
            </a:pPr>
            <a:r>
              <a:rPr lang="en-GB" sz="1200" dirty="0"/>
              <a:t>Over the last year this has included the delivery of a </a:t>
            </a:r>
            <a:r>
              <a:rPr lang="en-GB" sz="1200" b="1" dirty="0"/>
              <a:t>nationwide mental health training program to over 250 schools across England. </a:t>
            </a:r>
          </a:p>
          <a:p>
            <a:pPr marL="0" indent="0">
              <a:buFont typeface="Arial" panose="020B0604020202020204" pitchFamily="34" charset="0"/>
              <a:buNone/>
            </a:pPr>
            <a:r>
              <a:rPr lang="en-GB" sz="1200" b="1" u="sng" dirty="0"/>
              <a:t>Influence on National Policy</a:t>
            </a:r>
          </a:p>
          <a:p>
            <a:pPr marL="685800" indent="-685800">
              <a:buFont typeface="Arial" panose="020B0604020202020204" pitchFamily="34" charset="0"/>
              <a:buChar char="•"/>
            </a:pPr>
            <a:r>
              <a:rPr lang="en-GB" sz="1200" dirty="0"/>
              <a:t>Key staff in national leadership positions in NHS England, the Department of Health, the Government’s Children and Young People’s Mental Health Taskforce </a:t>
            </a:r>
          </a:p>
          <a:p>
            <a:pPr marL="685800" indent="-685800">
              <a:buFont typeface="Arial" panose="020B0604020202020204" pitchFamily="34" charset="0"/>
              <a:buChar char="•"/>
            </a:pPr>
            <a:r>
              <a:rPr lang="en-GB" sz="1200" dirty="0"/>
              <a:t>Key contributors to 2015 Future in Mind Report</a:t>
            </a:r>
          </a:p>
          <a:p>
            <a:pPr marL="685800" indent="-685800">
              <a:buFont typeface="Arial" panose="020B0604020202020204" pitchFamily="34" charset="0"/>
              <a:buChar char="•"/>
            </a:pPr>
            <a:r>
              <a:rPr lang="en-GB" sz="1200" dirty="0"/>
              <a:t>CEO chairing National Institute for Clinical Excellence guideline groups</a:t>
            </a:r>
          </a:p>
          <a:p>
            <a:pPr marL="685800" indent="-685800">
              <a:buFont typeface="Arial" panose="020B0604020202020204" pitchFamily="34" charset="0"/>
              <a:buChar char="•"/>
            </a:pPr>
            <a:r>
              <a:rPr lang="en-GB" sz="1200" dirty="0"/>
              <a:t>Department of Health Children’s Policy Research Unit</a:t>
            </a:r>
          </a:p>
          <a:p>
            <a:endParaRPr lang="en-GB" dirty="0"/>
          </a:p>
          <a:p>
            <a:r>
              <a:rPr lang="en-GB" b="1" u="sng" dirty="0"/>
              <a:t>Research</a:t>
            </a:r>
          </a:p>
          <a:p>
            <a:pPr marL="685800" indent="-685800">
              <a:buFont typeface="Arial" panose="020B0604020202020204" pitchFamily="34" charset="0"/>
              <a:buChar char="•"/>
            </a:pPr>
            <a:r>
              <a:rPr lang="en-GB" sz="1200" i="1" dirty="0"/>
              <a:t>IMPACT</a:t>
            </a:r>
            <a:r>
              <a:rPr lang="en-GB" sz="1200" dirty="0"/>
              <a:t>: Collaborating with UCL, the University of Cambridge, and the University of Manchester, on IMPACT, the largest clinical trial of psychological therapies for adolescent depression ever to have taken place in Europe.</a:t>
            </a:r>
          </a:p>
          <a:p>
            <a:pPr marL="685800" indent="-685800">
              <a:buFont typeface="Arial" panose="020B0604020202020204" pitchFamily="34" charset="0"/>
              <a:buChar char="•"/>
            </a:pPr>
            <a:r>
              <a:rPr lang="en-GB" sz="1200" i="1" dirty="0"/>
              <a:t>U-Change</a:t>
            </a:r>
            <a:r>
              <a:rPr lang="en-GB" sz="1200" dirty="0"/>
              <a:t>: Collaborating with UCL, the University of Cambridge  on a major research project which aims to measure and characterise the normal cognitive and emotional processes and maturational changes in brain structure and function in healthy participants aged 14-24 years</a:t>
            </a:r>
            <a:endParaRPr lang="en-GB" b="1" u="sng" dirty="0"/>
          </a:p>
        </p:txBody>
      </p:sp>
      <p:sp>
        <p:nvSpPr>
          <p:cNvPr id="4" name="Slide Number Placeholder 3"/>
          <p:cNvSpPr>
            <a:spLocks noGrp="1"/>
          </p:cNvSpPr>
          <p:nvPr>
            <p:ph type="sldNum" sz="quarter" idx="5"/>
          </p:nvPr>
        </p:nvSpPr>
        <p:spPr/>
        <p:txBody>
          <a:bodyPr/>
          <a:lstStyle/>
          <a:p>
            <a:fld id="{26F2082C-31B8-AB44-8099-091513F65D26}" type="slidenum">
              <a:rPr lang="en-US" smtClean="0"/>
              <a:pPr/>
              <a:t>5</a:t>
            </a:fld>
            <a:endParaRPr lang="en-US"/>
          </a:p>
        </p:txBody>
      </p:sp>
    </p:spTree>
    <p:extLst>
      <p:ext uri="{BB962C8B-B14F-4D97-AF65-F5344CB8AC3E}">
        <p14:creationId xmlns:p14="http://schemas.microsoft.com/office/powerpoint/2010/main" val="2727429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4 in 10 children and young people between the ages of five and 16 have a clinically diagnosed mental health disorder </a:t>
            </a:r>
          </a:p>
          <a:p>
            <a:pPr lvl="0"/>
            <a:r>
              <a:rPr lang="en-GB" dirty="0"/>
              <a:t>50% of all adult mental health problems start before the age of 14.</a:t>
            </a:r>
          </a:p>
          <a:p>
            <a:pPr lvl="0"/>
            <a:r>
              <a:rPr lang="en-GB" dirty="0"/>
              <a:t>The wider economic costs of mental illness in England are estimated at £105 billion each year.</a:t>
            </a:r>
          </a:p>
          <a:p>
            <a:pPr lvl="0"/>
            <a:r>
              <a:rPr lang="en-GB" dirty="0"/>
              <a:t>Children and young people receive less than 5% of mental healthcare funding.</a:t>
            </a:r>
          </a:p>
          <a:p>
            <a:pPr lvl="0"/>
            <a:r>
              <a:rPr lang="en-GB" dirty="0"/>
              <a:t>It is estimated that it takes 17 years for treatment options to be translated from research to practice. </a:t>
            </a:r>
          </a:p>
          <a:p>
            <a:pPr lvl="0"/>
            <a:r>
              <a:rPr lang="en-GB" dirty="0"/>
              <a:t>Fewer than 35% of young people with mental health problems get the support they need. </a:t>
            </a:r>
          </a:p>
        </p:txBody>
      </p:sp>
      <p:sp>
        <p:nvSpPr>
          <p:cNvPr id="4" name="Slide Number Placeholder 3"/>
          <p:cNvSpPr>
            <a:spLocks noGrp="1"/>
          </p:cNvSpPr>
          <p:nvPr>
            <p:ph type="sldNum" sz="quarter" idx="5"/>
          </p:nvPr>
        </p:nvSpPr>
        <p:spPr/>
        <p:txBody>
          <a:bodyPr/>
          <a:lstStyle/>
          <a:p>
            <a:fld id="{26F2082C-31B8-AB44-8099-091513F65D26}" type="slidenum">
              <a:rPr lang="en-US" smtClean="0"/>
              <a:pPr/>
              <a:t>9</a:t>
            </a:fld>
            <a:endParaRPr lang="en-US"/>
          </a:p>
        </p:txBody>
      </p:sp>
    </p:spTree>
    <p:extLst>
      <p:ext uri="{BB962C8B-B14F-4D97-AF65-F5344CB8AC3E}">
        <p14:creationId xmlns:p14="http://schemas.microsoft.com/office/powerpoint/2010/main" val="1261249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People with severe mental illness die between 10 and 20 years earlier than the general population - an equivalent or greater impact on life expectancy than heavy smoking (which, on average, reduces life expectancy by eight to 10 years).  Chesney et al, 2014</a:t>
            </a:r>
          </a:p>
          <a:p>
            <a:r>
              <a:rPr lang="en-GB" sz="1200" b="0" i="0" u="none" strike="noStrike" kern="1200" dirty="0">
                <a:solidFill>
                  <a:schemeClr val="tx1"/>
                </a:solidFill>
                <a:effectLst/>
                <a:latin typeface="+mn-lt"/>
                <a:ea typeface="+mn-ea"/>
                <a:cs typeface="+mn-cs"/>
              </a:rPr>
              <a:t>Suicide is the biggest killer of young people (20-34) in UK - ONS</a:t>
            </a:r>
          </a:p>
          <a:p>
            <a:r>
              <a:rPr lang="en-GB" dirty="0"/>
              <a:t>75% of all mental health problems begin before the age of 18</a:t>
            </a:r>
          </a:p>
        </p:txBody>
      </p:sp>
      <p:sp>
        <p:nvSpPr>
          <p:cNvPr id="4" name="Slide Number Placeholder 3"/>
          <p:cNvSpPr>
            <a:spLocks noGrp="1"/>
          </p:cNvSpPr>
          <p:nvPr>
            <p:ph type="sldNum" sz="quarter" idx="5"/>
          </p:nvPr>
        </p:nvSpPr>
        <p:spPr/>
        <p:txBody>
          <a:bodyPr/>
          <a:lstStyle/>
          <a:p>
            <a:fld id="{26F2082C-31B8-AB44-8099-091513F65D26}" type="slidenum">
              <a:rPr lang="en-US" smtClean="0"/>
              <a:pPr/>
              <a:t>11</a:t>
            </a:fld>
            <a:endParaRPr lang="en-US"/>
          </a:p>
        </p:txBody>
      </p:sp>
    </p:spTree>
    <p:extLst>
      <p:ext uri="{BB962C8B-B14F-4D97-AF65-F5344CB8AC3E}">
        <p14:creationId xmlns:p14="http://schemas.microsoft.com/office/powerpoint/2010/main" val="370880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OECD 2018 – </a:t>
            </a:r>
            <a:r>
              <a:rPr lang="en-GB" dirty="0" err="1"/>
              <a:t>trt</a:t>
            </a:r>
            <a:r>
              <a:rPr lang="en-GB" dirty="0"/>
              <a:t>, social support, lost productivity</a:t>
            </a:r>
          </a:p>
        </p:txBody>
      </p:sp>
      <p:sp>
        <p:nvSpPr>
          <p:cNvPr id="4" name="Slide Number Placeholder 3"/>
          <p:cNvSpPr>
            <a:spLocks noGrp="1"/>
          </p:cNvSpPr>
          <p:nvPr>
            <p:ph type="sldNum" sz="quarter" idx="5"/>
          </p:nvPr>
        </p:nvSpPr>
        <p:spPr/>
        <p:txBody>
          <a:bodyPr/>
          <a:lstStyle/>
          <a:p>
            <a:fld id="{26F2082C-31B8-AB44-8099-091513F65D26}" type="slidenum">
              <a:rPr lang="en-US" smtClean="0"/>
              <a:pPr/>
              <a:t>12</a:t>
            </a:fld>
            <a:endParaRPr lang="en-US"/>
          </a:p>
        </p:txBody>
      </p:sp>
    </p:spTree>
    <p:extLst>
      <p:ext uri="{BB962C8B-B14F-4D97-AF65-F5344CB8AC3E}">
        <p14:creationId xmlns:p14="http://schemas.microsoft.com/office/powerpoint/2010/main" val="3111286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charset="0"/>
                <a:ea typeface="MS PGothic" charset="0"/>
              </a:rPr>
              <a:t>Demand for CAMHS doubling from NHS Benchmarking data - https://www.nhsbenchmarking.nhs.uk/projects/2017/4/10/child-and-adolescent-mental-health-services</a:t>
            </a:r>
          </a:p>
          <a:p>
            <a:endParaRPr lang="en-US" dirty="0">
              <a:latin typeface="Calibri" charset="0"/>
              <a:ea typeface="MS PGothic" charset="0"/>
            </a:endParaRPr>
          </a:p>
          <a:p>
            <a:r>
              <a:rPr lang="en-US" dirty="0">
                <a:latin typeface="Calibri" charset="0"/>
                <a:ea typeface="MS PGothic" charset="0"/>
              </a:rPr>
              <a:t>Doubling at A&amp;E </a:t>
            </a:r>
            <a:r>
              <a:rPr lang="en-US" dirty="0" err="1">
                <a:latin typeface="Calibri" charset="0"/>
                <a:ea typeface="MS PGothic" charset="0"/>
              </a:rPr>
              <a:t>eg</a:t>
            </a:r>
            <a:r>
              <a:rPr lang="en-US" dirty="0">
                <a:latin typeface="Calibri" charset="0"/>
                <a:ea typeface="MS PGothic" charset="0"/>
              </a:rPr>
              <a:t> </a:t>
            </a:r>
            <a:r>
              <a:rPr lang="en-US" dirty="0" err="1">
                <a:latin typeface="Calibri" charset="0"/>
                <a:ea typeface="MS PGothic" charset="0"/>
              </a:rPr>
              <a:t>Frith</a:t>
            </a:r>
            <a:r>
              <a:rPr lang="en-US" dirty="0">
                <a:latin typeface="Calibri" charset="0"/>
                <a:ea typeface="MS PGothic" charset="0"/>
              </a:rPr>
              <a:t> E (2016) </a:t>
            </a:r>
            <a:r>
              <a:rPr lang="en-US" i="1" dirty="0" err="1">
                <a:latin typeface="Calibri" charset="0"/>
                <a:ea typeface="MS PGothic" charset="0"/>
              </a:rPr>
              <a:t>CentreForum</a:t>
            </a:r>
            <a:r>
              <a:rPr lang="en-US" i="1" dirty="0">
                <a:latin typeface="Calibri" charset="0"/>
                <a:ea typeface="MS PGothic" charset="0"/>
              </a:rPr>
              <a:t> Commission on Children and Young People’s Mental Health: State of the Nation. </a:t>
            </a:r>
            <a:r>
              <a:rPr lang="en-US" dirty="0">
                <a:latin typeface="Calibri" charset="0"/>
                <a:ea typeface="MS PGothic" charset="0"/>
              </a:rPr>
              <a:t>London: </a:t>
            </a:r>
            <a:r>
              <a:rPr lang="en-US" dirty="0" err="1">
                <a:latin typeface="Calibri" charset="0"/>
                <a:ea typeface="MS PGothic" charset="0"/>
              </a:rPr>
              <a:t>CentreForum</a:t>
            </a:r>
            <a:r>
              <a:rPr lang="en-US" dirty="0">
                <a:latin typeface="Calibri" charset="0"/>
                <a:ea typeface="MS PGothic" charset="0"/>
              </a:rPr>
              <a:t>. </a:t>
            </a:r>
          </a:p>
        </p:txBody>
      </p:sp>
      <p:sp>
        <p:nvSpPr>
          <p:cNvPr id="4" name="Slide Number Placeholder 3"/>
          <p:cNvSpPr>
            <a:spLocks noGrp="1"/>
          </p:cNvSpPr>
          <p:nvPr>
            <p:ph type="sldNum" sz="quarter" idx="5"/>
          </p:nvPr>
        </p:nvSpPr>
        <p:spPr/>
        <p:txBody>
          <a:bodyPr/>
          <a:lstStyle/>
          <a:p>
            <a:fld id="{26F2082C-31B8-AB44-8099-091513F65D26}" type="slidenum">
              <a:rPr lang="en-US" smtClean="0"/>
              <a:pPr/>
              <a:t>13</a:t>
            </a:fld>
            <a:endParaRPr lang="en-US"/>
          </a:p>
        </p:txBody>
      </p:sp>
    </p:spTree>
    <p:extLst>
      <p:ext uri="{BB962C8B-B14F-4D97-AF65-F5344CB8AC3E}">
        <p14:creationId xmlns:p14="http://schemas.microsoft.com/office/powerpoint/2010/main" val="146460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6F2082C-31B8-AB44-8099-091513F65D26}" type="slidenum">
              <a:rPr lang="en-US" smtClean="0"/>
              <a:pPr/>
              <a:t>22</a:t>
            </a:fld>
            <a:endParaRPr lang="en-US"/>
          </a:p>
        </p:txBody>
      </p:sp>
    </p:spTree>
    <p:extLst>
      <p:ext uri="{BB962C8B-B14F-4D97-AF65-F5344CB8AC3E}">
        <p14:creationId xmlns:p14="http://schemas.microsoft.com/office/powerpoint/2010/main" val="1611344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4597573" y="1722318"/>
            <a:ext cx="4280492" cy="1145005"/>
          </a:xfrm>
        </p:spPr>
        <p:txBody>
          <a:bodyPr/>
          <a:lstStyle>
            <a:lvl1pPr>
              <a:defRPr sz="3200"/>
            </a:lvl1pPr>
          </a:lstStyle>
          <a:p>
            <a:r>
              <a:rPr lang="en-US"/>
              <a:t>Click to edit Master title style</a:t>
            </a:r>
            <a:endParaRPr lang="en-US" dirty="0"/>
          </a:p>
        </p:txBody>
      </p:sp>
      <p:sp>
        <p:nvSpPr>
          <p:cNvPr id="3" name="Subtitle 2"/>
          <p:cNvSpPr>
            <a:spLocks noGrp="1"/>
          </p:cNvSpPr>
          <p:nvPr userDrawn="1">
            <p:ph type="subTitle" idx="1"/>
          </p:nvPr>
        </p:nvSpPr>
        <p:spPr>
          <a:xfrm>
            <a:off x="4597573" y="3136736"/>
            <a:ext cx="4280492" cy="1752600"/>
          </a:xfrm>
        </p:spPr>
        <p:txBody>
          <a:bodyPr/>
          <a:lstStyle>
            <a:lvl1pPr marL="0" indent="0" algn="l">
              <a:buNone/>
              <a:defRPr>
                <a:solidFill>
                  <a:schemeClr val="tx1">
                    <a:tint val="75000"/>
                  </a:schemeClr>
                </a:solidFill>
                <a:latin typeface="+mn-lt"/>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4" name="Straight Connector 13"/>
          <p:cNvCxnSpPr/>
          <p:nvPr userDrawn="1"/>
        </p:nvCxnSpPr>
        <p:spPr>
          <a:xfrm>
            <a:off x="357813" y="490643"/>
            <a:ext cx="8467909"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280512" y="202720"/>
            <a:ext cx="4092709" cy="230832"/>
          </a:xfrm>
          <a:prstGeom prst="rect">
            <a:avLst/>
          </a:prstGeom>
          <a:noFill/>
        </p:spPr>
        <p:txBody>
          <a:bodyPr wrap="square" rtlCol="0">
            <a:spAutoFit/>
          </a:bodyPr>
          <a:lstStyle/>
          <a:p>
            <a:r>
              <a:rPr lang="en-US" sz="900" b="1" dirty="0">
                <a:latin typeface="+mn-lt"/>
                <a:cs typeface="Verdana"/>
              </a:rPr>
              <a:t>Anna Freud National Centre for Children and Families</a:t>
            </a:r>
          </a:p>
        </p:txBody>
      </p:sp>
      <p:pic>
        <p:nvPicPr>
          <p:cNvPr id="9" name="Picture 8" descr="AF-logo-RGB-Green+White.png"/>
          <p:cNvPicPr>
            <a:picLocks noChangeAspect="1"/>
          </p:cNvPicPr>
          <p:nvPr userDrawn="1"/>
        </p:nvPicPr>
        <p:blipFill>
          <a:blip r:embed="rId3"/>
          <a:stretch>
            <a:fillRect/>
          </a:stretch>
        </p:blipFill>
        <p:spPr>
          <a:xfrm>
            <a:off x="357813" y="5868612"/>
            <a:ext cx="2782899" cy="631173"/>
          </a:xfrm>
          <a:prstGeom prst="rect">
            <a:avLst/>
          </a:prstGeom>
        </p:spPr>
      </p:pic>
      <p:sp>
        <p:nvSpPr>
          <p:cNvPr id="10" name="Content Placeholder 12"/>
          <p:cNvSpPr>
            <a:spLocks noGrp="1"/>
          </p:cNvSpPr>
          <p:nvPr userDrawn="1">
            <p:ph sz="quarter" idx="11" hasCustomPrompt="1"/>
          </p:nvPr>
        </p:nvSpPr>
        <p:spPr>
          <a:xfrm>
            <a:off x="4597573" y="1300163"/>
            <a:ext cx="3385026" cy="365125"/>
          </a:xfrm>
        </p:spPr>
        <p:txBody>
          <a:bodyPr anchor="t" anchorCtr="0">
            <a:normAutofit/>
          </a:bodyPr>
          <a:lstStyle>
            <a:lvl1pPr marL="0" indent="0">
              <a:lnSpc>
                <a:spcPct val="100000"/>
              </a:lnSpc>
              <a:spcAft>
                <a:spcPts val="0"/>
              </a:spcAft>
              <a:defRPr sz="1200">
                <a:latin typeface="+mn-lt"/>
                <a:cs typeface="Verdana"/>
              </a:defRPr>
            </a:lvl1pPr>
          </a:lstStyle>
          <a:p>
            <a:pPr lvl="0"/>
            <a:r>
              <a:rPr lang="en-GB" dirty="0"/>
              <a:t>Date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pull-out stats + image">
    <p:spTree>
      <p:nvGrpSpPr>
        <p:cNvPr id="1" name=""/>
        <p:cNvGrpSpPr/>
        <p:nvPr/>
      </p:nvGrpSpPr>
      <p:grpSpPr>
        <a:xfrm>
          <a:off x="0" y="0"/>
          <a:ext cx="0" cy="0"/>
          <a:chOff x="0" y="0"/>
          <a:chExt cx="0" cy="0"/>
        </a:xfrm>
      </p:grpSpPr>
      <p:sp>
        <p:nvSpPr>
          <p:cNvPr id="40" name="Text Placeholder 39"/>
          <p:cNvSpPr>
            <a:spLocks noGrp="1"/>
          </p:cNvSpPr>
          <p:nvPr>
            <p:ph type="body" sz="quarter" idx="25"/>
          </p:nvPr>
        </p:nvSpPr>
        <p:spPr>
          <a:xfrm>
            <a:off x="4713288" y="1401933"/>
            <a:ext cx="1962150" cy="2147887"/>
          </a:xfrm>
          <a:solidFill>
            <a:schemeClr val="tx2"/>
          </a:solidFill>
        </p:spPr>
        <p:txBody>
          <a:bodyPr/>
          <a:lstStyle>
            <a:lvl1pPr>
              <a:defRPr>
                <a:noFill/>
              </a:defRPr>
            </a:lvl1pPr>
          </a:lstStyle>
          <a:p>
            <a:pPr lvl="0"/>
            <a:r>
              <a:rPr lang="en-US"/>
              <a:t>Click to edit Master text styles</a:t>
            </a:r>
          </a:p>
        </p:txBody>
      </p:sp>
      <p:sp>
        <p:nvSpPr>
          <p:cNvPr id="42" name="Text Placeholder 39"/>
          <p:cNvSpPr>
            <a:spLocks noGrp="1"/>
          </p:cNvSpPr>
          <p:nvPr>
            <p:ph type="body" sz="quarter" idx="26"/>
          </p:nvPr>
        </p:nvSpPr>
        <p:spPr>
          <a:xfrm>
            <a:off x="6864350" y="1401933"/>
            <a:ext cx="1962150" cy="2147887"/>
          </a:xfrm>
          <a:solidFill>
            <a:srgbClr val="8C4799"/>
          </a:solidFill>
        </p:spPr>
        <p:txBody>
          <a:bodyPr/>
          <a:lstStyle>
            <a:lvl1pPr>
              <a:defRPr>
                <a:no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cxnSp>
        <p:nvCxnSpPr>
          <p:cNvPr id="8" name="Straight Connector 7"/>
          <p:cNvCxnSpPr/>
          <p:nvPr userDrawn="1"/>
        </p:nvCxnSpPr>
        <p:spPr>
          <a:xfrm>
            <a:off x="357813"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714011"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Footer Placeholder 4"/>
          <p:cNvSpPr>
            <a:spLocks noGrp="1"/>
          </p:cNvSpPr>
          <p:nvPr>
            <p:ph type="ftr" sz="quarter" idx="3"/>
          </p:nvPr>
        </p:nvSpPr>
        <p:spPr>
          <a:xfrm>
            <a:off x="4636056" y="202721"/>
            <a:ext cx="3525075" cy="230832"/>
          </a:xfrm>
          <a:prstGeom prst="rect">
            <a:avLst/>
          </a:prstGeom>
        </p:spPr>
        <p:txBody>
          <a:bodyPr vert="horz" lIns="91440" tIns="45720" rIns="91440" bIns="45720" rtlCol="0" anchor="t" anchorCtr="0"/>
          <a:lstStyle>
            <a:lvl1pPr algn="l">
              <a:defRPr sz="800">
                <a:solidFill>
                  <a:schemeClr val="tx1">
                    <a:tint val="75000"/>
                  </a:schemeClr>
                </a:solidFill>
                <a:latin typeface="+mn-lt"/>
                <a:cs typeface="Verdana"/>
              </a:defRPr>
            </a:lvl1pPr>
          </a:lstStyle>
          <a:p>
            <a:r>
              <a:rPr lang="en-US" dirty="0"/>
              <a:t>Presentation or section title here</a:t>
            </a:r>
          </a:p>
        </p:txBody>
      </p:sp>
      <p:sp>
        <p:nvSpPr>
          <p:cNvPr id="11"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pPr/>
              <a:t>‹#›</a:t>
            </a:fld>
            <a:endParaRPr lang="en-US" dirty="0"/>
          </a:p>
        </p:txBody>
      </p:sp>
      <p:sp>
        <p:nvSpPr>
          <p:cNvPr id="12" name="TextBox 11"/>
          <p:cNvSpPr txBox="1"/>
          <p:nvPr userDrawn="1"/>
        </p:nvSpPr>
        <p:spPr>
          <a:xfrm>
            <a:off x="280512" y="202720"/>
            <a:ext cx="4092709" cy="230832"/>
          </a:xfrm>
          <a:prstGeom prst="rect">
            <a:avLst/>
          </a:prstGeom>
          <a:noFill/>
        </p:spPr>
        <p:txBody>
          <a:bodyPr wrap="square" rtlCol="0">
            <a:spAutoFit/>
          </a:bodyPr>
          <a:lstStyle/>
          <a:p>
            <a:r>
              <a:rPr lang="en-US" sz="900" b="1" dirty="0">
                <a:latin typeface="+mn-lt"/>
                <a:cs typeface="Verdana"/>
              </a:rPr>
              <a:t>Anna Freud National Centre for Children and Families</a:t>
            </a:r>
          </a:p>
        </p:txBody>
      </p:sp>
      <p:sp>
        <p:nvSpPr>
          <p:cNvPr id="14" name="Content Placeholder 13"/>
          <p:cNvSpPr>
            <a:spLocks noGrp="1"/>
          </p:cNvSpPr>
          <p:nvPr>
            <p:ph sz="quarter" idx="10"/>
          </p:nvPr>
        </p:nvSpPr>
        <p:spPr>
          <a:xfrm>
            <a:off x="258426" y="1405380"/>
            <a:ext cx="4115137" cy="4733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F-logo-Greyscale.png"/>
          <p:cNvPicPr>
            <a:picLocks noChangeAspect="1"/>
          </p:cNvPicPr>
          <p:nvPr userDrawn="1"/>
        </p:nvPicPr>
        <p:blipFill>
          <a:blip r:embed="rId2"/>
          <a:stretch>
            <a:fillRect/>
          </a:stretch>
        </p:blipFill>
        <p:spPr>
          <a:xfrm>
            <a:off x="344595" y="6248616"/>
            <a:ext cx="1579698" cy="358282"/>
          </a:xfrm>
          <a:prstGeom prst="rect">
            <a:avLst/>
          </a:prstGeom>
        </p:spPr>
      </p:pic>
      <p:cxnSp>
        <p:nvCxnSpPr>
          <p:cNvPr id="23" name="Straight Connector 22"/>
          <p:cNvCxnSpPr/>
          <p:nvPr userDrawn="1"/>
        </p:nvCxnSpPr>
        <p:spPr>
          <a:xfrm>
            <a:off x="4859849" y="2111123"/>
            <a:ext cx="1635227" cy="1588"/>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7030691" y="2111123"/>
            <a:ext cx="1635227" cy="1588"/>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4" name="Content Placeholder 3"/>
          <p:cNvSpPr>
            <a:spLocks noGrp="1"/>
          </p:cNvSpPr>
          <p:nvPr>
            <p:ph sz="quarter" idx="17" hasCustomPrompt="1"/>
          </p:nvPr>
        </p:nvSpPr>
        <p:spPr>
          <a:xfrm>
            <a:off x="4713288" y="3858611"/>
            <a:ext cx="4113212" cy="2389790"/>
          </a:xfrm>
        </p:spPr>
        <p:txBody>
          <a:bodyPr/>
          <a:lstStyle>
            <a:lvl1pPr marL="0" marR="0" indent="0" algn="l" defTabSz="457200" rtl="0" eaLnBrk="1" fontAlgn="auto" latinLnBrk="0" hangingPunct="1">
              <a:lnSpc>
                <a:spcPct val="100000"/>
              </a:lnSpc>
              <a:spcBef>
                <a:spcPts val="0"/>
              </a:spcBef>
              <a:spcAft>
                <a:spcPts val="1200"/>
              </a:spcAft>
              <a:buClrTx/>
              <a:buSzTx/>
              <a:buFont typeface="Arial"/>
              <a:buNone/>
              <a:tabLst/>
              <a:defRPr/>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en-US" dirty="0"/>
              <a:t>Object or image</a:t>
            </a:r>
          </a:p>
        </p:txBody>
      </p:sp>
      <p:sp>
        <p:nvSpPr>
          <p:cNvPr id="6" name="Text Placeholder 5"/>
          <p:cNvSpPr>
            <a:spLocks noGrp="1"/>
          </p:cNvSpPr>
          <p:nvPr>
            <p:ph type="body" sz="quarter" idx="18" hasCustomPrompt="1"/>
          </p:nvPr>
        </p:nvSpPr>
        <p:spPr>
          <a:xfrm>
            <a:off x="4781551" y="1415200"/>
            <a:ext cx="1713526" cy="509588"/>
          </a:xfrm>
        </p:spPr>
        <p:txBody>
          <a:bodyPr>
            <a:noAutofit/>
          </a:bodyPr>
          <a:lstStyle>
            <a:lvl1pPr>
              <a:defRPr sz="3600" b="1">
                <a:solidFill>
                  <a:schemeClr val="bg1"/>
                </a:solidFill>
              </a:defRPr>
            </a:lvl1pPr>
          </a:lstStyle>
          <a:p>
            <a:pPr lvl="0"/>
            <a:r>
              <a:rPr lang="en-GB" dirty="0"/>
              <a:t>0.0%</a:t>
            </a:r>
            <a:endParaRPr lang="en-US" dirty="0"/>
          </a:p>
        </p:txBody>
      </p:sp>
      <p:sp>
        <p:nvSpPr>
          <p:cNvPr id="30" name="Text Placeholder 5"/>
          <p:cNvSpPr>
            <a:spLocks noGrp="1"/>
          </p:cNvSpPr>
          <p:nvPr>
            <p:ph type="body" sz="quarter" idx="19" hasCustomPrompt="1"/>
          </p:nvPr>
        </p:nvSpPr>
        <p:spPr>
          <a:xfrm>
            <a:off x="6934201" y="1415200"/>
            <a:ext cx="1717654" cy="509588"/>
          </a:xfrm>
        </p:spPr>
        <p:txBody>
          <a:bodyPr>
            <a:noAutofit/>
          </a:bodyPr>
          <a:lstStyle>
            <a:lvl1pPr>
              <a:defRPr sz="3600" b="1">
                <a:solidFill>
                  <a:schemeClr val="bg1"/>
                </a:solidFill>
              </a:defRPr>
            </a:lvl1pPr>
          </a:lstStyle>
          <a:p>
            <a:pPr lvl="0"/>
            <a:r>
              <a:rPr lang="en-GB" dirty="0"/>
              <a:t>0.0%</a:t>
            </a:r>
            <a:endParaRPr lang="en-US" dirty="0"/>
          </a:p>
        </p:txBody>
      </p:sp>
      <p:sp>
        <p:nvSpPr>
          <p:cNvPr id="17" name="Text Placeholder 16"/>
          <p:cNvSpPr>
            <a:spLocks noGrp="1"/>
          </p:cNvSpPr>
          <p:nvPr>
            <p:ph type="body" sz="quarter" idx="20"/>
          </p:nvPr>
        </p:nvSpPr>
        <p:spPr>
          <a:xfrm>
            <a:off x="4781551" y="2180612"/>
            <a:ext cx="1713526" cy="1289834"/>
          </a:xfrm>
        </p:spPr>
        <p:txBody>
          <a:bodyPr>
            <a:normAutofit/>
          </a:bodyPr>
          <a:lstStyle>
            <a:lvl1pPr>
              <a:defRPr sz="1400">
                <a:solidFill>
                  <a:srgbClr val="FFFFFF"/>
                </a:solidFill>
              </a:defRPr>
            </a:lvl1pPr>
          </a:lstStyle>
          <a:p>
            <a:pPr lvl="0"/>
            <a:r>
              <a:rPr lang="en-US"/>
              <a:t>Click to edit Master text styles</a:t>
            </a:r>
          </a:p>
        </p:txBody>
      </p:sp>
      <p:sp>
        <p:nvSpPr>
          <p:cNvPr id="31" name="Text Placeholder 16"/>
          <p:cNvSpPr>
            <a:spLocks noGrp="1"/>
          </p:cNvSpPr>
          <p:nvPr>
            <p:ph type="body" sz="quarter" idx="21"/>
          </p:nvPr>
        </p:nvSpPr>
        <p:spPr>
          <a:xfrm>
            <a:off x="6948265" y="2180612"/>
            <a:ext cx="1717654" cy="1289834"/>
          </a:xfrm>
        </p:spPr>
        <p:txBody>
          <a:bodyPr>
            <a:normAutofit/>
          </a:bodyPr>
          <a:lstStyle>
            <a:lvl1pPr>
              <a:defRPr sz="1400">
                <a:solidFill>
                  <a:srgbClr val="FFFFFF"/>
                </a:solidFill>
              </a:defRPr>
            </a:lvl1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 pull-out sta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cxnSp>
        <p:nvCxnSpPr>
          <p:cNvPr id="8" name="Straight Connector 7"/>
          <p:cNvCxnSpPr/>
          <p:nvPr userDrawn="1"/>
        </p:nvCxnSpPr>
        <p:spPr>
          <a:xfrm>
            <a:off x="357813"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714011"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Footer Placeholder 4"/>
          <p:cNvSpPr>
            <a:spLocks noGrp="1"/>
          </p:cNvSpPr>
          <p:nvPr>
            <p:ph type="ftr" sz="quarter" idx="3"/>
          </p:nvPr>
        </p:nvSpPr>
        <p:spPr>
          <a:xfrm>
            <a:off x="4636056" y="202721"/>
            <a:ext cx="3525075" cy="230832"/>
          </a:xfrm>
          <a:prstGeom prst="rect">
            <a:avLst/>
          </a:prstGeom>
        </p:spPr>
        <p:txBody>
          <a:bodyPr vert="horz" lIns="91440" tIns="45720" rIns="91440" bIns="45720" rtlCol="0" anchor="t" anchorCtr="0"/>
          <a:lstStyle>
            <a:lvl1pPr algn="l">
              <a:defRPr sz="800">
                <a:solidFill>
                  <a:schemeClr val="tx1">
                    <a:tint val="75000"/>
                  </a:schemeClr>
                </a:solidFill>
                <a:latin typeface="+mn-lt"/>
                <a:cs typeface="Verdana"/>
              </a:defRPr>
            </a:lvl1pPr>
          </a:lstStyle>
          <a:p>
            <a:r>
              <a:rPr lang="en-US" dirty="0"/>
              <a:t>Presentation or section title here</a:t>
            </a:r>
          </a:p>
        </p:txBody>
      </p:sp>
      <p:sp>
        <p:nvSpPr>
          <p:cNvPr id="11"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pPr/>
              <a:t>‹#›</a:t>
            </a:fld>
            <a:endParaRPr lang="en-US" dirty="0"/>
          </a:p>
        </p:txBody>
      </p:sp>
      <p:sp>
        <p:nvSpPr>
          <p:cNvPr id="12" name="TextBox 11"/>
          <p:cNvSpPr txBox="1"/>
          <p:nvPr userDrawn="1"/>
        </p:nvSpPr>
        <p:spPr>
          <a:xfrm>
            <a:off x="280512" y="202720"/>
            <a:ext cx="4092709" cy="230832"/>
          </a:xfrm>
          <a:prstGeom prst="rect">
            <a:avLst/>
          </a:prstGeom>
          <a:noFill/>
        </p:spPr>
        <p:txBody>
          <a:bodyPr wrap="square" rtlCol="0">
            <a:spAutoFit/>
          </a:bodyPr>
          <a:lstStyle/>
          <a:p>
            <a:r>
              <a:rPr lang="en-US" sz="900" b="1" dirty="0">
                <a:latin typeface="+mn-lt"/>
                <a:cs typeface="Verdana"/>
              </a:rPr>
              <a:t>Anna Freud National Centre for Children and Families</a:t>
            </a:r>
          </a:p>
        </p:txBody>
      </p:sp>
      <p:sp>
        <p:nvSpPr>
          <p:cNvPr id="14" name="Content Placeholder 13"/>
          <p:cNvSpPr>
            <a:spLocks noGrp="1"/>
          </p:cNvSpPr>
          <p:nvPr>
            <p:ph sz="quarter" idx="10"/>
          </p:nvPr>
        </p:nvSpPr>
        <p:spPr>
          <a:xfrm>
            <a:off x="258426" y="1405380"/>
            <a:ext cx="4115137" cy="4733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F-logo-Greyscale.png"/>
          <p:cNvPicPr>
            <a:picLocks noChangeAspect="1"/>
          </p:cNvPicPr>
          <p:nvPr userDrawn="1"/>
        </p:nvPicPr>
        <p:blipFill>
          <a:blip r:embed="rId2"/>
          <a:stretch>
            <a:fillRect/>
          </a:stretch>
        </p:blipFill>
        <p:spPr>
          <a:xfrm>
            <a:off x="344595" y="6248616"/>
            <a:ext cx="1579698" cy="358282"/>
          </a:xfrm>
          <a:prstGeom prst="rect">
            <a:avLst/>
          </a:prstGeom>
        </p:spPr>
      </p:pic>
      <p:sp>
        <p:nvSpPr>
          <p:cNvPr id="19" name="Content Placeholder 20"/>
          <p:cNvSpPr>
            <a:spLocks noGrp="1"/>
          </p:cNvSpPr>
          <p:nvPr>
            <p:ph sz="quarter" idx="17" hasCustomPrompt="1"/>
          </p:nvPr>
        </p:nvSpPr>
        <p:spPr>
          <a:xfrm>
            <a:off x="6589978" y="4114800"/>
            <a:ext cx="2236522" cy="577582"/>
          </a:xfrm>
        </p:spPr>
        <p:txBody>
          <a:bodyPr>
            <a:noAutofit/>
          </a:bodyPr>
          <a:lstStyle>
            <a:lvl1pPr marL="0" indent="0">
              <a:spcBef>
                <a:spcPts val="0"/>
              </a:spcBef>
              <a:defRPr sz="4000" b="1">
                <a:solidFill>
                  <a:schemeClr val="tx2"/>
                </a:solidFill>
              </a:defRPr>
            </a:lvl1pPr>
          </a:lstStyle>
          <a:p>
            <a:pPr lvl="0"/>
            <a:r>
              <a:rPr lang="en-GB" dirty="0"/>
              <a:t>0.0%</a:t>
            </a:r>
          </a:p>
        </p:txBody>
      </p:sp>
      <p:sp>
        <p:nvSpPr>
          <p:cNvPr id="20" name="Content Placeholder 24"/>
          <p:cNvSpPr>
            <a:spLocks noGrp="1"/>
          </p:cNvSpPr>
          <p:nvPr>
            <p:ph sz="quarter" idx="18" hasCustomPrompt="1"/>
          </p:nvPr>
        </p:nvSpPr>
        <p:spPr>
          <a:xfrm>
            <a:off x="6593739" y="4822166"/>
            <a:ext cx="2217177" cy="1289050"/>
          </a:xfrm>
        </p:spPr>
        <p:txBody>
          <a:bodyPr>
            <a:normAutofit/>
          </a:bodyPr>
          <a:lstStyle>
            <a:lvl1pPr marL="0" indent="0">
              <a:defRPr sz="1400">
                <a:solidFill>
                  <a:schemeClr val="tx2"/>
                </a:solidFill>
              </a:defRPr>
            </a:lvl1pPr>
          </a:lstStyle>
          <a:p>
            <a:pPr lvl="0"/>
            <a:r>
              <a:rPr lang="en-GB" dirty="0"/>
              <a:t>Click to edit Master text styles=</a:t>
            </a:r>
            <a:endParaRPr lang="en-US" dirty="0"/>
          </a:p>
        </p:txBody>
      </p:sp>
      <p:sp>
        <p:nvSpPr>
          <p:cNvPr id="16" name="Content Placeholder 3"/>
          <p:cNvSpPr>
            <a:spLocks noGrp="1"/>
          </p:cNvSpPr>
          <p:nvPr>
            <p:ph sz="quarter" idx="19" hasCustomPrompt="1"/>
          </p:nvPr>
        </p:nvSpPr>
        <p:spPr>
          <a:xfrm>
            <a:off x="4713288" y="1405380"/>
            <a:ext cx="4097337" cy="2442891"/>
          </a:xfrm>
        </p:spPr>
        <p:txBody>
          <a:bodyPr/>
          <a:lstStyle>
            <a:lvl1pPr marL="0" marR="0" indent="0" algn="l" defTabSz="457200" rtl="0" eaLnBrk="1" fontAlgn="auto" latinLnBrk="0" hangingPunct="1">
              <a:lnSpc>
                <a:spcPct val="100000"/>
              </a:lnSpc>
              <a:spcBef>
                <a:spcPts val="0"/>
              </a:spcBef>
              <a:spcAft>
                <a:spcPts val="1200"/>
              </a:spcAft>
              <a:buClrTx/>
              <a:buSzTx/>
              <a:buFont typeface="Arial"/>
              <a:buNone/>
              <a:tabLst/>
              <a:defRPr/>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en-US" dirty="0"/>
              <a:t>Object or image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large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8" name="Straight Connector 7"/>
          <p:cNvCxnSpPr/>
          <p:nvPr userDrawn="1"/>
        </p:nvCxnSpPr>
        <p:spPr>
          <a:xfrm>
            <a:off x="357813"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714011"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Footer Placeholder 4"/>
          <p:cNvSpPr>
            <a:spLocks noGrp="1"/>
          </p:cNvSpPr>
          <p:nvPr>
            <p:ph type="ftr" sz="quarter" idx="3"/>
          </p:nvPr>
        </p:nvSpPr>
        <p:spPr>
          <a:xfrm>
            <a:off x="4636056" y="202721"/>
            <a:ext cx="3525075" cy="230832"/>
          </a:xfrm>
          <a:prstGeom prst="rect">
            <a:avLst/>
          </a:prstGeom>
        </p:spPr>
        <p:txBody>
          <a:bodyPr vert="horz" lIns="91440" tIns="45720" rIns="91440" bIns="45720" rtlCol="0" anchor="t" anchorCtr="0"/>
          <a:lstStyle>
            <a:lvl1pPr algn="l">
              <a:defRPr sz="800">
                <a:solidFill>
                  <a:schemeClr val="tx1">
                    <a:tint val="75000"/>
                  </a:schemeClr>
                </a:solidFill>
                <a:latin typeface="+mn-lt"/>
                <a:cs typeface="Verdana"/>
              </a:defRPr>
            </a:lvl1pPr>
          </a:lstStyle>
          <a:p>
            <a:r>
              <a:rPr lang="en-US" dirty="0"/>
              <a:t>Presentation or section title here</a:t>
            </a:r>
          </a:p>
        </p:txBody>
      </p:sp>
      <p:sp>
        <p:nvSpPr>
          <p:cNvPr id="11"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pPr/>
              <a:t>‹#›</a:t>
            </a:fld>
            <a:endParaRPr lang="en-US" dirty="0"/>
          </a:p>
        </p:txBody>
      </p:sp>
      <p:sp>
        <p:nvSpPr>
          <p:cNvPr id="12" name="TextBox 11"/>
          <p:cNvSpPr txBox="1"/>
          <p:nvPr userDrawn="1"/>
        </p:nvSpPr>
        <p:spPr>
          <a:xfrm>
            <a:off x="280512" y="202720"/>
            <a:ext cx="4092709" cy="230832"/>
          </a:xfrm>
          <a:prstGeom prst="rect">
            <a:avLst/>
          </a:prstGeom>
          <a:noFill/>
        </p:spPr>
        <p:txBody>
          <a:bodyPr wrap="square" rtlCol="0">
            <a:spAutoFit/>
          </a:bodyPr>
          <a:lstStyle/>
          <a:p>
            <a:r>
              <a:rPr lang="en-US" sz="900" b="1" dirty="0">
                <a:latin typeface="+mn-lt"/>
                <a:cs typeface="Verdana"/>
              </a:rPr>
              <a:t>Anna Freud National Centre for Children and Families</a:t>
            </a:r>
          </a:p>
        </p:txBody>
      </p:sp>
      <p:sp>
        <p:nvSpPr>
          <p:cNvPr id="14" name="Content Placeholder 13"/>
          <p:cNvSpPr>
            <a:spLocks noGrp="1"/>
          </p:cNvSpPr>
          <p:nvPr>
            <p:ph sz="quarter" idx="10"/>
          </p:nvPr>
        </p:nvSpPr>
        <p:spPr>
          <a:xfrm>
            <a:off x="258426" y="1415600"/>
            <a:ext cx="8567950" cy="474530"/>
          </a:xfrm>
        </p:spPr>
        <p:txBody>
          <a:bodyPr/>
          <a:lstStyle>
            <a:lvl1pPr>
              <a:defRPr baseline="0"/>
            </a:lvl1pPr>
          </a:lstStyle>
          <a:p>
            <a:pPr lvl="0"/>
            <a:r>
              <a:rPr lang="en-US"/>
              <a:t>Click to edit Master text styles</a:t>
            </a:r>
          </a:p>
        </p:txBody>
      </p:sp>
      <p:pic>
        <p:nvPicPr>
          <p:cNvPr id="15" name="Picture 14" descr="AF-logo-Greyscale.png"/>
          <p:cNvPicPr>
            <a:picLocks noChangeAspect="1"/>
          </p:cNvPicPr>
          <p:nvPr userDrawn="1"/>
        </p:nvPicPr>
        <p:blipFill>
          <a:blip r:embed="rId2"/>
          <a:stretch>
            <a:fillRect/>
          </a:stretch>
        </p:blipFill>
        <p:spPr>
          <a:xfrm>
            <a:off x="344595" y="6248616"/>
            <a:ext cx="1579698" cy="358282"/>
          </a:xfrm>
          <a:prstGeom prst="rect">
            <a:avLst/>
          </a:prstGeom>
        </p:spPr>
      </p:pic>
      <p:sp>
        <p:nvSpPr>
          <p:cNvPr id="6" name="Content Placeholder 5"/>
          <p:cNvSpPr>
            <a:spLocks noGrp="1"/>
          </p:cNvSpPr>
          <p:nvPr>
            <p:ph sz="quarter" idx="11" hasCustomPrompt="1"/>
          </p:nvPr>
        </p:nvSpPr>
        <p:spPr>
          <a:xfrm>
            <a:off x="258426" y="1948695"/>
            <a:ext cx="8568074" cy="3938071"/>
          </a:xfrm>
        </p:spPr>
        <p:txBody>
          <a:bodyPr/>
          <a:lstStyle>
            <a:lvl1pPr marL="0" marR="0" indent="0" algn="l" defTabSz="457200" rtl="0" eaLnBrk="1" fontAlgn="auto" latinLnBrk="0" hangingPunct="1">
              <a:lnSpc>
                <a:spcPct val="100000"/>
              </a:lnSpc>
              <a:spcBef>
                <a:spcPts val="0"/>
              </a:spcBef>
              <a:spcAft>
                <a:spcPts val="1200"/>
              </a:spcAft>
              <a:buClrTx/>
              <a:buSzTx/>
              <a:buFont typeface="Arial"/>
              <a:buNone/>
              <a:tabLst/>
              <a:defRPr/>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en-US" dirty="0"/>
              <a:t>Object or image</a:t>
            </a:r>
          </a:p>
        </p:txBody>
      </p:sp>
    </p:spTree>
    <p:extLst>
      <p:ext uri="{BB962C8B-B14F-4D97-AF65-F5344CB8AC3E}">
        <p14:creationId xmlns:p14="http://schemas.microsoft.com/office/powerpoint/2010/main" val="329977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cxnSp>
        <p:nvCxnSpPr>
          <p:cNvPr id="8" name="Straight Connector 7"/>
          <p:cNvCxnSpPr/>
          <p:nvPr userDrawn="1"/>
        </p:nvCxnSpPr>
        <p:spPr>
          <a:xfrm>
            <a:off x="357813"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714011"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Footer Placeholder 4"/>
          <p:cNvSpPr>
            <a:spLocks noGrp="1"/>
          </p:cNvSpPr>
          <p:nvPr>
            <p:ph type="ftr" sz="quarter" idx="3"/>
          </p:nvPr>
        </p:nvSpPr>
        <p:spPr>
          <a:xfrm>
            <a:off x="4636056" y="202721"/>
            <a:ext cx="3525075" cy="230832"/>
          </a:xfrm>
          <a:prstGeom prst="rect">
            <a:avLst/>
          </a:prstGeom>
        </p:spPr>
        <p:txBody>
          <a:bodyPr vert="horz" lIns="91440" tIns="45720" rIns="91440" bIns="45720" rtlCol="0" anchor="t" anchorCtr="0"/>
          <a:lstStyle>
            <a:lvl1pPr algn="l">
              <a:defRPr sz="800">
                <a:solidFill>
                  <a:schemeClr val="tx1">
                    <a:tint val="75000"/>
                  </a:schemeClr>
                </a:solidFill>
                <a:latin typeface="+mn-lt"/>
                <a:cs typeface="Verdana"/>
              </a:defRPr>
            </a:lvl1pPr>
          </a:lstStyle>
          <a:p>
            <a:r>
              <a:rPr lang="en-US" dirty="0"/>
              <a:t>Presentation or section title here</a:t>
            </a:r>
          </a:p>
        </p:txBody>
      </p:sp>
      <p:sp>
        <p:nvSpPr>
          <p:cNvPr id="11"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pPr/>
              <a:t>‹#›</a:t>
            </a:fld>
            <a:endParaRPr lang="en-US" dirty="0"/>
          </a:p>
        </p:txBody>
      </p:sp>
      <p:sp>
        <p:nvSpPr>
          <p:cNvPr id="12" name="TextBox 11"/>
          <p:cNvSpPr txBox="1"/>
          <p:nvPr userDrawn="1"/>
        </p:nvSpPr>
        <p:spPr>
          <a:xfrm>
            <a:off x="280512" y="202720"/>
            <a:ext cx="4092709" cy="230832"/>
          </a:xfrm>
          <a:prstGeom prst="rect">
            <a:avLst/>
          </a:prstGeom>
          <a:noFill/>
        </p:spPr>
        <p:txBody>
          <a:bodyPr wrap="square" rtlCol="0">
            <a:spAutoFit/>
          </a:bodyPr>
          <a:lstStyle/>
          <a:p>
            <a:r>
              <a:rPr lang="en-US" sz="900" b="1" dirty="0">
                <a:latin typeface="+mn-lt"/>
                <a:cs typeface="Verdana"/>
              </a:rPr>
              <a:t>Anna Freud National Centre for Children and Families</a:t>
            </a:r>
          </a:p>
        </p:txBody>
      </p:sp>
      <p:pic>
        <p:nvPicPr>
          <p:cNvPr id="15" name="Picture 14" descr="AF-logo-Greyscale.png"/>
          <p:cNvPicPr>
            <a:picLocks noChangeAspect="1"/>
          </p:cNvPicPr>
          <p:nvPr userDrawn="1"/>
        </p:nvPicPr>
        <p:blipFill>
          <a:blip r:embed="rId2"/>
          <a:stretch>
            <a:fillRect/>
          </a:stretch>
        </p:blipFill>
        <p:spPr>
          <a:xfrm>
            <a:off x="344595" y="6248616"/>
            <a:ext cx="1579698" cy="35828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5729" y="1215161"/>
            <a:ext cx="4280492" cy="1145005"/>
          </a:xfrm>
        </p:spPr>
        <p:txBody>
          <a:bodyPr/>
          <a:lstStyle>
            <a:lvl1pPr>
              <a:defRPr sz="3200"/>
            </a:lvl1pPr>
          </a:lstStyle>
          <a:p>
            <a:r>
              <a:rPr lang="en-US"/>
              <a:t>Click to edit Master title style</a:t>
            </a:r>
            <a:endParaRPr lang="en-US" dirty="0"/>
          </a:p>
        </p:txBody>
      </p:sp>
      <p:cxnSp>
        <p:nvCxnSpPr>
          <p:cNvPr id="14" name="Straight Connector 13"/>
          <p:cNvCxnSpPr/>
          <p:nvPr userDrawn="1"/>
        </p:nvCxnSpPr>
        <p:spPr>
          <a:xfrm>
            <a:off x="357813" y="490643"/>
            <a:ext cx="8467909"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280512" y="202720"/>
            <a:ext cx="4092709" cy="230832"/>
          </a:xfrm>
          <a:prstGeom prst="rect">
            <a:avLst/>
          </a:prstGeom>
          <a:noFill/>
        </p:spPr>
        <p:txBody>
          <a:bodyPr wrap="square" rtlCol="0">
            <a:spAutoFit/>
          </a:bodyPr>
          <a:lstStyle/>
          <a:p>
            <a:r>
              <a:rPr lang="en-US" sz="900" b="1" dirty="0">
                <a:latin typeface="+mn-lt"/>
                <a:cs typeface="Verdana"/>
              </a:rPr>
              <a:t>Anna Freud National Centre for Children and Families</a:t>
            </a:r>
          </a:p>
        </p:txBody>
      </p:sp>
      <p:pic>
        <p:nvPicPr>
          <p:cNvPr id="9" name="Picture 8" descr="AF-logo-RGB-Green+White.png"/>
          <p:cNvPicPr>
            <a:picLocks noChangeAspect="1"/>
          </p:cNvPicPr>
          <p:nvPr userDrawn="1"/>
        </p:nvPicPr>
        <p:blipFill>
          <a:blip r:embed="rId3"/>
          <a:stretch>
            <a:fillRect/>
          </a:stretch>
        </p:blipFill>
        <p:spPr>
          <a:xfrm>
            <a:off x="357813" y="5868612"/>
            <a:ext cx="2782899" cy="631173"/>
          </a:xfrm>
          <a:prstGeom prst="rect">
            <a:avLst/>
          </a:prstGeom>
        </p:spPr>
      </p:pic>
      <p:sp>
        <p:nvSpPr>
          <p:cNvPr id="12" name="Text Placeholder 10"/>
          <p:cNvSpPr>
            <a:spLocks noGrp="1"/>
          </p:cNvSpPr>
          <p:nvPr>
            <p:ph type="body" sz="quarter" idx="11"/>
          </p:nvPr>
        </p:nvSpPr>
        <p:spPr>
          <a:xfrm>
            <a:off x="245556" y="2629743"/>
            <a:ext cx="4279900" cy="1752600"/>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4373221" y="6220060"/>
            <a:ext cx="4671414" cy="338554"/>
          </a:xfrm>
          <a:prstGeom prst="rect">
            <a:avLst/>
          </a:prstGeom>
          <a:noFill/>
        </p:spPr>
        <p:txBody>
          <a:bodyPr wrap="square" rtlCol="0">
            <a:spAutoFit/>
          </a:bodyPr>
          <a:lstStyle/>
          <a:p>
            <a:pPr rtl="0"/>
            <a:r>
              <a:rPr lang="en-GB" sz="800" b="0" i="0" u="none" strike="noStrike" kern="1200" baseline="0" dirty="0">
                <a:solidFill>
                  <a:schemeClr val="tx1"/>
                </a:solidFill>
                <a:latin typeface="+mn-lt"/>
                <a:ea typeface="+mn-ea"/>
                <a:cs typeface="+mn-cs"/>
              </a:rPr>
              <a:t>Anna Freud National Centre for Children and Families is a company limited by guarantee, company number 03819888, and a registered charity, number 1077106.</a:t>
            </a:r>
          </a:p>
        </p:txBody>
      </p:sp>
      <p:sp>
        <p:nvSpPr>
          <p:cNvPr id="8" name="TextBox 7"/>
          <p:cNvSpPr txBox="1"/>
          <p:nvPr userDrawn="1"/>
        </p:nvSpPr>
        <p:spPr>
          <a:xfrm>
            <a:off x="4373221" y="5943831"/>
            <a:ext cx="4092709" cy="230832"/>
          </a:xfrm>
          <a:prstGeom prst="rect">
            <a:avLst/>
          </a:prstGeom>
          <a:noFill/>
        </p:spPr>
        <p:txBody>
          <a:bodyPr wrap="square" rtlCol="0">
            <a:spAutoFit/>
          </a:bodyPr>
          <a:lstStyle/>
          <a:p>
            <a:r>
              <a:rPr lang="en-US" sz="900" b="1" dirty="0">
                <a:latin typeface="+mn-lt"/>
                <a:cs typeface="Verdana"/>
              </a:rPr>
              <a:t>Our Patron: Her Royal Highness The</a:t>
            </a:r>
            <a:r>
              <a:rPr lang="en-US" sz="900" b="1" baseline="0" dirty="0">
                <a:latin typeface="+mn-lt"/>
                <a:cs typeface="Verdana"/>
              </a:rPr>
              <a:t> Duchess of Cambridge</a:t>
            </a:r>
            <a:endParaRPr lang="en-US" sz="900" b="1" dirty="0">
              <a:latin typeface="+mn-lt"/>
              <a:cs typeface="Verdana"/>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58426" y="1395686"/>
            <a:ext cx="8229600" cy="4733456"/>
          </a:xfrm>
        </p:spPr>
        <p:txBody>
          <a:bodyPr>
            <a:normAutofit/>
          </a:bodyPr>
          <a:lstStyle>
            <a:lvl1pPr>
              <a:spcBef>
                <a:spcPts val="1200"/>
              </a:spcBef>
              <a:spcAft>
                <a:spcPts val="0"/>
              </a:spcAft>
              <a:defRPr sz="2200"/>
            </a:lvl1pPr>
            <a:lvl2pPr>
              <a:spcBef>
                <a:spcPts val="1200"/>
              </a:spcBef>
              <a:spcAft>
                <a:spcPts val="0"/>
              </a:spcAft>
              <a:defRPr sz="2200"/>
            </a:lvl2pPr>
            <a:lvl3pPr>
              <a:spcBef>
                <a:spcPts val="600"/>
              </a:spcBef>
              <a:spcAft>
                <a:spcPts val="0"/>
              </a:spcAft>
              <a:defRPr sz="2200"/>
            </a:lvl3pPr>
            <a:lvl4pPr>
              <a:spcBef>
                <a:spcPts val="600"/>
              </a:spcBef>
              <a:spcAft>
                <a:spcPts val="0"/>
              </a:spcAft>
              <a:defRPr sz="2200"/>
            </a:lvl4pPr>
            <a:lvl5pPr>
              <a:spcBef>
                <a:spcPts val="600"/>
              </a:spcBef>
              <a:spcAft>
                <a:spcPts val="0"/>
              </a:spcAft>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357813"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714011"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Footer Placeholder 4"/>
          <p:cNvSpPr>
            <a:spLocks noGrp="1"/>
          </p:cNvSpPr>
          <p:nvPr>
            <p:ph type="ftr" sz="quarter" idx="3"/>
          </p:nvPr>
        </p:nvSpPr>
        <p:spPr>
          <a:xfrm>
            <a:off x="4636056" y="202721"/>
            <a:ext cx="3525075" cy="230832"/>
          </a:xfrm>
          <a:prstGeom prst="rect">
            <a:avLst/>
          </a:prstGeom>
        </p:spPr>
        <p:txBody>
          <a:bodyPr vert="horz" lIns="91440" tIns="45720" rIns="91440" bIns="45720" rtlCol="0" anchor="t" anchorCtr="0"/>
          <a:lstStyle>
            <a:lvl1pPr algn="l">
              <a:defRPr sz="800">
                <a:solidFill>
                  <a:schemeClr val="tx1">
                    <a:tint val="75000"/>
                  </a:schemeClr>
                </a:solidFill>
                <a:latin typeface="+mn-lt"/>
                <a:cs typeface="Verdana"/>
              </a:defRPr>
            </a:lvl1pPr>
          </a:lstStyle>
          <a:p>
            <a:r>
              <a:rPr lang="en-US" dirty="0"/>
              <a:t>Presentation or section title here</a:t>
            </a:r>
          </a:p>
        </p:txBody>
      </p:sp>
      <p:sp>
        <p:nvSpPr>
          <p:cNvPr id="11"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pPr/>
              <a:t>‹#›</a:t>
            </a:fld>
            <a:endParaRPr lang="en-US" dirty="0"/>
          </a:p>
        </p:txBody>
      </p:sp>
      <p:sp>
        <p:nvSpPr>
          <p:cNvPr id="12" name="TextBox 11"/>
          <p:cNvSpPr txBox="1"/>
          <p:nvPr userDrawn="1"/>
        </p:nvSpPr>
        <p:spPr>
          <a:xfrm>
            <a:off x="280512" y="202720"/>
            <a:ext cx="4092709" cy="230832"/>
          </a:xfrm>
          <a:prstGeom prst="rect">
            <a:avLst/>
          </a:prstGeom>
          <a:noFill/>
        </p:spPr>
        <p:txBody>
          <a:bodyPr wrap="square" rtlCol="0">
            <a:spAutoFit/>
          </a:bodyPr>
          <a:lstStyle/>
          <a:p>
            <a:r>
              <a:rPr lang="en-US" sz="900" b="1" dirty="0">
                <a:latin typeface="Verdana"/>
                <a:cs typeface="Verdana"/>
              </a:rPr>
              <a:t>Anna Freud National Centre for Children and Families</a:t>
            </a:r>
          </a:p>
        </p:txBody>
      </p:sp>
      <p:pic>
        <p:nvPicPr>
          <p:cNvPr id="14" name="Picture 13" descr="AF-logo-Greyscale.png"/>
          <p:cNvPicPr>
            <a:picLocks noChangeAspect="1"/>
          </p:cNvPicPr>
          <p:nvPr userDrawn="1"/>
        </p:nvPicPr>
        <p:blipFill>
          <a:blip r:embed="rId2"/>
          <a:stretch>
            <a:fillRect/>
          </a:stretch>
        </p:blipFill>
        <p:spPr>
          <a:xfrm>
            <a:off x="344595" y="6248616"/>
            <a:ext cx="1579698" cy="35828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r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cxnSp>
        <p:nvCxnSpPr>
          <p:cNvPr id="7" name="Straight Connector 6"/>
          <p:cNvCxnSpPr/>
          <p:nvPr userDrawn="1"/>
        </p:nvCxnSpPr>
        <p:spPr>
          <a:xfrm>
            <a:off x="357813"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714011"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Footer Placeholder 4"/>
          <p:cNvSpPr>
            <a:spLocks noGrp="1"/>
          </p:cNvSpPr>
          <p:nvPr>
            <p:ph type="ftr" sz="quarter" idx="3"/>
          </p:nvPr>
        </p:nvSpPr>
        <p:spPr>
          <a:xfrm>
            <a:off x="4636056" y="202721"/>
            <a:ext cx="3525075" cy="230832"/>
          </a:xfrm>
          <a:prstGeom prst="rect">
            <a:avLst/>
          </a:prstGeom>
        </p:spPr>
        <p:txBody>
          <a:bodyPr vert="horz" lIns="91440" tIns="45720" rIns="91440" bIns="45720" rtlCol="0" anchor="t" anchorCtr="0"/>
          <a:lstStyle>
            <a:lvl1pPr algn="l">
              <a:defRPr sz="800">
                <a:solidFill>
                  <a:schemeClr val="tx1">
                    <a:tint val="75000"/>
                  </a:schemeClr>
                </a:solidFill>
                <a:latin typeface="+mn-lt"/>
                <a:cs typeface="Verdana"/>
              </a:defRPr>
            </a:lvl1pPr>
          </a:lstStyle>
          <a:p>
            <a:r>
              <a:rPr lang="en-US" dirty="0"/>
              <a:t>Presentation or section title here</a:t>
            </a:r>
          </a:p>
        </p:txBody>
      </p:sp>
      <p:sp>
        <p:nvSpPr>
          <p:cNvPr id="11"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pPr/>
              <a:t>‹#›</a:t>
            </a:fld>
            <a:endParaRPr lang="en-US" dirty="0"/>
          </a:p>
        </p:txBody>
      </p:sp>
      <p:sp>
        <p:nvSpPr>
          <p:cNvPr id="12" name="TextBox 11"/>
          <p:cNvSpPr txBox="1"/>
          <p:nvPr userDrawn="1"/>
        </p:nvSpPr>
        <p:spPr>
          <a:xfrm>
            <a:off x="280512" y="202720"/>
            <a:ext cx="4092709" cy="230832"/>
          </a:xfrm>
          <a:prstGeom prst="rect">
            <a:avLst/>
          </a:prstGeom>
          <a:noFill/>
        </p:spPr>
        <p:txBody>
          <a:bodyPr wrap="square" rtlCol="0">
            <a:spAutoFit/>
          </a:bodyPr>
          <a:lstStyle/>
          <a:p>
            <a:r>
              <a:rPr lang="en-US" sz="900" b="1" dirty="0">
                <a:latin typeface="+mn-lt"/>
                <a:cs typeface="Verdana"/>
              </a:rPr>
              <a:t>Anna Freud National Centre for Children and Families</a:t>
            </a:r>
          </a:p>
        </p:txBody>
      </p:sp>
      <p:pic>
        <p:nvPicPr>
          <p:cNvPr id="14" name="Picture 13" descr="AF-logo-Greyscale.png"/>
          <p:cNvPicPr>
            <a:picLocks noChangeAspect="1"/>
          </p:cNvPicPr>
          <p:nvPr userDrawn="1"/>
        </p:nvPicPr>
        <p:blipFill>
          <a:blip r:embed="rId2"/>
          <a:stretch>
            <a:fillRect/>
          </a:stretch>
        </p:blipFill>
        <p:spPr>
          <a:xfrm>
            <a:off x="344595" y="6248616"/>
            <a:ext cx="1579698" cy="358282"/>
          </a:xfrm>
          <a:prstGeom prst="rect">
            <a:avLst/>
          </a:prstGeom>
        </p:spPr>
      </p:pic>
      <p:sp>
        <p:nvSpPr>
          <p:cNvPr id="18" name="Text Placeholder 16"/>
          <p:cNvSpPr>
            <a:spLocks noGrp="1"/>
          </p:cNvSpPr>
          <p:nvPr>
            <p:ph type="body" sz="quarter" idx="10"/>
          </p:nvPr>
        </p:nvSpPr>
        <p:spPr>
          <a:xfrm>
            <a:off x="1211767" y="1600200"/>
            <a:ext cx="6949363" cy="4191000"/>
          </a:xfrm>
        </p:spPr>
        <p:txBody>
          <a:bodyPr>
            <a:noAutofit/>
          </a:bodyPr>
          <a:lstStyle>
            <a:lvl1pPr>
              <a:spcBef>
                <a:spcPts val="1200"/>
              </a:spcBef>
              <a:spcAft>
                <a:spcPts val="0"/>
              </a:spcAft>
              <a:defRPr sz="2200"/>
            </a:lvl1pPr>
            <a:lvl2pPr>
              <a:spcBef>
                <a:spcPts val="1200"/>
              </a:spcBef>
              <a:spcAft>
                <a:spcPts val="0"/>
              </a:spcAft>
              <a:defRPr sz="2200"/>
            </a:lvl2pPr>
            <a:lvl3pPr>
              <a:spcBef>
                <a:spcPts val="600"/>
              </a:spcBef>
              <a:spcAft>
                <a:spcPts val="0"/>
              </a:spcAft>
              <a:defRPr sz="2200"/>
            </a:lvl3pPr>
            <a:lvl4pPr>
              <a:spcBef>
                <a:spcPts val="600"/>
              </a:spcBef>
              <a:spcAft>
                <a:spcPts val="0"/>
              </a:spcAft>
              <a:defRPr sz="2200"/>
            </a:lvl4pPr>
            <a:lvl5pPr>
              <a:spcBef>
                <a:spcPts val="600"/>
              </a:spcBef>
              <a:spcAft>
                <a:spcPts val="0"/>
              </a:spcAft>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 Gre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80512" y="1722318"/>
            <a:ext cx="5264538" cy="1145005"/>
          </a:xfrm>
        </p:spPr>
        <p:txBody>
          <a:bodyPr/>
          <a:lstStyle>
            <a:lvl1pPr>
              <a:defRPr sz="3200"/>
            </a:lvl1pPr>
          </a:lstStyle>
          <a:p>
            <a:r>
              <a:rPr lang="en-US"/>
              <a:t>Click to edit Master title style</a:t>
            </a:r>
            <a:endParaRPr lang="en-US" dirty="0"/>
          </a:p>
        </p:txBody>
      </p:sp>
      <p:sp>
        <p:nvSpPr>
          <p:cNvPr id="8" name="Subtitle 2"/>
          <p:cNvSpPr>
            <a:spLocks noGrp="1"/>
          </p:cNvSpPr>
          <p:nvPr>
            <p:ph type="subTitle" idx="1"/>
          </p:nvPr>
        </p:nvSpPr>
        <p:spPr>
          <a:xfrm>
            <a:off x="280512" y="3136736"/>
            <a:ext cx="5264538" cy="1752600"/>
          </a:xfrm>
        </p:spPr>
        <p:txBody>
          <a:bodyPr/>
          <a:lstStyle>
            <a:lvl1pPr marL="0" indent="0" algn="l">
              <a:buNone/>
              <a:defRPr>
                <a:solidFill>
                  <a:schemeClr val="tx1">
                    <a:tint val="75000"/>
                  </a:schemeClr>
                </a:solidFill>
                <a:latin typeface="+mn-lt"/>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Content Placeholder 12"/>
          <p:cNvSpPr>
            <a:spLocks noGrp="1"/>
          </p:cNvSpPr>
          <p:nvPr>
            <p:ph sz="quarter" idx="11" hasCustomPrompt="1"/>
          </p:nvPr>
        </p:nvSpPr>
        <p:spPr>
          <a:xfrm>
            <a:off x="280512" y="1300163"/>
            <a:ext cx="3385026" cy="365125"/>
          </a:xfrm>
        </p:spPr>
        <p:txBody>
          <a:bodyPr anchor="t" anchorCtr="0">
            <a:normAutofit/>
          </a:bodyPr>
          <a:lstStyle>
            <a:lvl1pPr marL="0" indent="0">
              <a:lnSpc>
                <a:spcPct val="100000"/>
              </a:lnSpc>
              <a:spcAft>
                <a:spcPts val="0"/>
              </a:spcAft>
              <a:defRPr sz="1200">
                <a:latin typeface="+mn-lt"/>
                <a:cs typeface="Verdana"/>
              </a:defRPr>
            </a:lvl1pPr>
          </a:lstStyle>
          <a:p>
            <a:pPr lvl="0"/>
            <a:r>
              <a:rPr lang="en-GB" dirty="0"/>
              <a:t>Section #</a:t>
            </a:r>
            <a:endParaRPr lang="en-US" dirty="0"/>
          </a:p>
        </p:txBody>
      </p:sp>
      <p:cxnSp>
        <p:nvCxnSpPr>
          <p:cNvPr id="14" name="Straight Connector 13"/>
          <p:cNvCxnSpPr/>
          <p:nvPr userDrawn="1"/>
        </p:nvCxnSpPr>
        <p:spPr>
          <a:xfrm>
            <a:off x="357813" y="490643"/>
            <a:ext cx="8467909"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280512" y="202720"/>
            <a:ext cx="4092709" cy="230832"/>
          </a:xfrm>
          <a:prstGeom prst="rect">
            <a:avLst/>
          </a:prstGeom>
          <a:noFill/>
        </p:spPr>
        <p:txBody>
          <a:bodyPr wrap="square" rtlCol="0">
            <a:spAutoFit/>
          </a:bodyPr>
          <a:lstStyle/>
          <a:p>
            <a:r>
              <a:rPr lang="en-US" sz="900" b="1" dirty="0">
                <a:latin typeface="+mn-lt"/>
                <a:cs typeface="Verdana"/>
              </a:rPr>
              <a:t>Anna Freud National Centre for Children and Families</a:t>
            </a:r>
          </a:p>
        </p:txBody>
      </p:sp>
      <p:sp>
        <p:nvSpPr>
          <p:cNvPr id="10"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pPr/>
              <a:t>‹#›</a:t>
            </a:fld>
            <a:endParaRPr lang="en-US" dirty="0"/>
          </a:p>
        </p:txBody>
      </p:sp>
      <p:pic>
        <p:nvPicPr>
          <p:cNvPr id="11" name="Picture 10" descr="AF-logo-RGB-Gree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192" y="6110809"/>
            <a:ext cx="1890332" cy="42873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 Purp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80511" y="1722318"/>
            <a:ext cx="5245149" cy="1145005"/>
          </a:xfrm>
        </p:spPr>
        <p:txBody>
          <a:bodyPr/>
          <a:lstStyle>
            <a:lvl1pPr>
              <a:defRPr sz="3200"/>
            </a:lvl1pPr>
          </a:lstStyle>
          <a:p>
            <a:r>
              <a:rPr lang="en-US"/>
              <a:t>Click to edit Master title style</a:t>
            </a:r>
            <a:endParaRPr lang="en-US" dirty="0"/>
          </a:p>
        </p:txBody>
      </p:sp>
      <p:sp>
        <p:nvSpPr>
          <p:cNvPr id="8" name="Subtitle 2"/>
          <p:cNvSpPr>
            <a:spLocks noGrp="1"/>
          </p:cNvSpPr>
          <p:nvPr>
            <p:ph type="subTitle" idx="1"/>
          </p:nvPr>
        </p:nvSpPr>
        <p:spPr>
          <a:xfrm>
            <a:off x="280511" y="3136736"/>
            <a:ext cx="5245149" cy="1752600"/>
          </a:xfrm>
        </p:spPr>
        <p:txBody>
          <a:bodyPr/>
          <a:lstStyle>
            <a:lvl1pPr marL="0" indent="0" algn="l">
              <a:buNone/>
              <a:defRPr>
                <a:solidFill>
                  <a:schemeClr val="tx1">
                    <a:tint val="75000"/>
                  </a:schemeClr>
                </a:solidFill>
                <a:latin typeface="+mn-lt"/>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Content Placeholder 12"/>
          <p:cNvSpPr>
            <a:spLocks noGrp="1"/>
          </p:cNvSpPr>
          <p:nvPr>
            <p:ph sz="quarter" idx="11" hasCustomPrompt="1"/>
          </p:nvPr>
        </p:nvSpPr>
        <p:spPr>
          <a:xfrm>
            <a:off x="280512" y="1300163"/>
            <a:ext cx="3385026" cy="365125"/>
          </a:xfrm>
        </p:spPr>
        <p:txBody>
          <a:bodyPr anchor="t" anchorCtr="0">
            <a:normAutofit/>
          </a:bodyPr>
          <a:lstStyle>
            <a:lvl1pPr marL="0" indent="0">
              <a:lnSpc>
                <a:spcPct val="100000"/>
              </a:lnSpc>
              <a:spcAft>
                <a:spcPts val="0"/>
              </a:spcAft>
              <a:defRPr sz="1200">
                <a:latin typeface="+mn-lt"/>
                <a:cs typeface="Verdana"/>
              </a:defRPr>
            </a:lvl1pPr>
          </a:lstStyle>
          <a:p>
            <a:pPr lvl="0"/>
            <a:r>
              <a:rPr lang="en-GB" dirty="0"/>
              <a:t>Section #</a:t>
            </a:r>
            <a:endParaRPr lang="en-US" dirty="0"/>
          </a:p>
        </p:txBody>
      </p:sp>
      <p:cxnSp>
        <p:nvCxnSpPr>
          <p:cNvPr id="14" name="Straight Connector 13"/>
          <p:cNvCxnSpPr/>
          <p:nvPr userDrawn="1"/>
        </p:nvCxnSpPr>
        <p:spPr>
          <a:xfrm>
            <a:off x="357813" y="490643"/>
            <a:ext cx="8467909"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280512" y="202720"/>
            <a:ext cx="4092709" cy="230832"/>
          </a:xfrm>
          <a:prstGeom prst="rect">
            <a:avLst/>
          </a:prstGeom>
          <a:noFill/>
        </p:spPr>
        <p:txBody>
          <a:bodyPr wrap="square" rtlCol="0">
            <a:spAutoFit/>
          </a:bodyPr>
          <a:lstStyle/>
          <a:p>
            <a:r>
              <a:rPr lang="en-US" sz="900" b="1" dirty="0">
                <a:latin typeface="+mn-lt"/>
                <a:cs typeface="Verdana"/>
              </a:rPr>
              <a:t>Anna Freud National Centre for Children and Families</a:t>
            </a:r>
          </a:p>
        </p:txBody>
      </p:sp>
      <p:pic>
        <p:nvPicPr>
          <p:cNvPr id="17" name="Picture 16" descr="AF-logo-RGB-Purple+White.png"/>
          <p:cNvPicPr>
            <a:picLocks noChangeAspect="1"/>
          </p:cNvPicPr>
          <p:nvPr userDrawn="1"/>
        </p:nvPicPr>
        <p:blipFill>
          <a:blip r:embed="rId3"/>
          <a:stretch>
            <a:fillRect/>
          </a:stretch>
        </p:blipFill>
        <p:spPr>
          <a:xfrm>
            <a:off x="348192" y="6110809"/>
            <a:ext cx="1890332" cy="428735"/>
          </a:xfrm>
          <a:prstGeom prst="rect">
            <a:avLst/>
          </a:prstGeom>
        </p:spPr>
      </p:pic>
      <p:sp>
        <p:nvSpPr>
          <p:cNvPr id="10"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pPr/>
              <a:t>‹#›</a:t>
            </a:fld>
            <a:endParaRPr lang="en-US" dirty="0"/>
          </a:p>
        </p:txBody>
      </p:sp>
    </p:spTree>
    <p:extLst>
      <p:ext uri="{BB962C8B-B14F-4D97-AF65-F5344CB8AC3E}">
        <p14:creationId xmlns:p14="http://schemas.microsoft.com/office/powerpoint/2010/main" val="328194608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 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80511" y="1722318"/>
            <a:ext cx="5254843" cy="1145005"/>
          </a:xfrm>
        </p:spPr>
        <p:txBody>
          <a:bodyPr/>
          <a:lstStyle>
            <a:lvl1pPr>
              <a:defRPr sz="3200"/>
            </a:lvl1pPr>
          </a:lstStyle>
          <a:p>
            <a:r>
              <a:rPr lang="en-US"/>
              <a:t>Click to edit Master title style</a:t>
            </a:r>
            <a:endParaRPr lang="en-US" dirty="0"/>
          </a:p>
        </p:txBody>
      </p:sp>
      <p:sp>
        <p:nvSpPr>
          <p:cNvPr id="8" name="Subtitle 2"/>
          <p:cNvSpPr>
            <a:spLocks noGrp="1"/>
          </p:cNvSpPr>
          <p:nvPr>
            <p:ph type="subTitle" idx="1"/>
          </p:nvPr>
        </p:nvSpPr>
        <p:spPr>
          <a:xfrm>
            <a:off x="280511" y="3136736"/>
            <a:ext cx="5254843" cy="1752600"/>
          </a:xfrm>
        </p:spPr>
        <p:txBody>
          <a:bodyPr/>
          <a:lstStyle>
            <a:lvl1pPr marL="0" indent="0" algn="l">
              <a:buNone/>
              <a:defRPr>
                <a:solidFill>
                  <a:schemeClr val="tx1">
                    <a:tint val="75000"/>
                  </a:schemeClr>
                </a:solidFill>
                <a:latin typeface="+mn-lt"/>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Content Placeholder 12"/>
          <p:cNvSpPr>
            <a:spLocks noGrp="1"/>
          </p:cNvSpPr>
          <p:nvPr>
            <p:ph sz="quarter" idx="11" hasCustomPrompt="1"/>
          </p:nvPr>
        </p:nvSpPr>
        <p:spPr>
          <a:xfrm>
            <a:off x="280512" y="1300163"/>
            <a:ext cx="3385026" cy="365125"/>
          </a:xfrm>
        </p:spPr>
        <p:txBody>
          <a:bodyPr anchor="t" anchorCtr="0">
            <a:normAutofit/>
          </a:bodyPr>
          <a:lstStyle>
            <a:lvl1pPr marL="0" indent="0">
              <a:lnSpc>
                <a:spcPct val="100000"/>
              </a:lnSpc>
              <a:spcAft>
                <a:spcPts val="0"/>
              </a:spcAft>
              <a:defRPr sz="1200">
                <a:latin typeface="+mn-lt"/>
                <a:cs typeface="Verdana"/>
              </a:defRPr>
            </a:lvl1pPr>
          </a:lstStyle>
          <a:p>
            <a:pPr lvl="0"/>
            <a:r>
              <a:rPr lang="en-GB" dirty="0"/>
              <a:t>Section #</a:t>
            </a:r>
            <a:endParaRPr lang="en-US" dirty="0"/>
          </a:p>
        </p:txBody>
      </p:sp>
      <p:cxnSp>
        <p:nvCxnSpPr>
          <p:cNvPr id="14" name="Straight Connector 13"/>
          <p:cNvCxnSpPr/>
          <p:nvPr userDrawn="1"/>
        </p:nvCxnSpPr>
        <p:spPr>
          <a:xfrm>
            <a:off x="357813" y="490643"/>
            <a:ext cx="8467909"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280512" y="202720"/>
            <a:ext cx="4092709" cy="230832"/>
          </a:xfrm>
          <a:prstGeom prst="rect">
            <a:avLst/>
          </a:prstGeom>
          <a:noFill/>
        </p:spPr>
        <p:txBody>
          <a:bodyPr wrap="square" rtlCol="0">
            <a:spAutoFit/>
          </a:bodyPr>
          <a:lstStyle/>
          <a:p>
            <a:r>
              <a:rPr lang="en-US" sz="900" b="1" dirty="0">
                <a:latin typeface="+mn-lt"/>
                <a:cs typeface="Verdana"/>
              </a:rPr>
              <a:t>Anna Freud National Centre for Children and Families</a:t>
            </a:r>
          </a:p>
        </p:txBody>
      </p:sp>
      <p:pic>
        <p:nvPicPr>
          <p:cNvPr id="16" name="Picture 15" descr="AF-logo-RGB-Blue+White.png"/>
          <p:cNvPicPr>
            <a:picLocks noChangeAspect="1"/>
          </p:cNvPicPr>
          <p:nvPr userDrawn="1"/>
        </p:nvPicPr>
        <p:blipFill>
          <a:blip r:embed="rId3"/>
          <a:stretch>
            <a:fillRect/>
          </a:stretch>
        </p:blipFill>
        <p:spPr>
          <a:xfrm>
            <a:off x="344595" y="6110809"/>
            <a:ext cx="1890332" cy="428735"/>
          </a:xfrm>
          <a:prstGeom prst="rect">
            <a:avLst/>
          </a:prstGeom>
        </p:spPr>
      </p:pic>
      <p:sp>
        <p:nvSpPr>
          <p:cNvPr id="9"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 Oran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80512" y="1722318"/>
            <a:ext cx="5264538" cy="1145005"/>
          </a:xfrm>
        </p:spPr>
        <p:txBody>
          <a:bodyPr/>
          <a:lstStyle>
            <a:lvl1pPr>
              <a:defRPr sz="3200"/>
            </a:lvl1pPr>
          </a:lstStyle>
          <a:p>
            <a:r>
              <a:rPr lang="en-US"/>
              <a:t>Click to edit Master title style</a:t>
            </a:r>
            <a:endParaRPr lang="en-US" dirty="0"/>
          </a:p>
        </p:txBody>
      </p:sp>
      <p:sp>
        <p:nvSpPr>
          <p:cNvPr id="8" name="Subtitle 2"/>
          <p:cNvSpPr>
            <a:spLocks noGrp="1"/>
          </p:cNvSpPr>
          <p:nvPr>
            <p:ph type="subTitle" idx="1"/>
          </p:nvPr>
        </p:nvSpPr>
        <p:spPr>
          <a:xfrm>
            <a:off x="280512" y="3136736"/>
            <a:ext cx="5264538" cy="1752600"/>
          </a:xfrm>
        </p:spPr>
        <p:txBody>
          <a:bodyPr/>
          <a:lstStyle>
            <a:lvl1pPr marL="0" indent="0" algn="l">
              <a:buNone/>
              <a:defRPr>
                <a:solidFill>
                  <a:schemeClr val="tx1">
                    <a:tint val="75000"/>
                  </a:schemeClr>
                </a:solidFill>
                <a:latin typeface="+mn-lt"/>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Content Placeholder 12"/>
          <p:cNvSpPr>
            <a:spLocks noGrp="1"/>
          </p:cNvSpPr>
          <p:nvPr>
            <p:ph sz="quarter" idx="11" hasCustomPrompt="1"/>
          </p:nvPr>
        </p:nvSpPr>
        <p:spPr>
          <a:xfrm>
            <a:off x="280512" y="1300163"/>
            <a:ext cx="3385026" cy="365125"/>
          </a:xfrm>
        </p:spPr>
        <p:txBody>
          <a:bodyPr anchor="t" anchorCtr="0">
            <a:normAutofit/>
          </a:bodyPr>
          <a:lstStyle>
            <a:lvl1pPr marL="0" indent="0">
              <a:lnSpc>
                <a:spcPct val="100000"/>
              </a:lnSpc>
              <a:spcAft>
                <a:spcPts val="0"/>
              </a:spcAft>
              <a:defRPr sz="1200">
                <a:latin typeface="+mn-lt"/>
                <a:cs typeface="Verdana"/>
              </a:defRPr>
            </a:lvl1pPr>
          </a:lstStyle>
          <a:p>
            <a:pPr lvl="0"/>
            <a:r>
              <a:rPr lang="en-GB" dirty="0"/>
              <a:t>Section #</a:t>
            </a:r>
            <a:endParaRPr lang="en-US" dirty="0"/>
          </a:p>
        </p:txBody>
      </p:sp>
      <p:cxnSp>
        <p:nvCxnSpPr>
          <p:cNvPr id="14" name="Straight Connector 13"/>
          <p:cNvCxnSpPr/>
          <p:nvPr userDrawn="1"/>
        </p:nvCxnSpPr>
        <p:spPr>
          <a:xfrm>
            <a:off x="357813" y="490643"/>
            <a:ext cx="8467909"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280512" y="202720"/>
            <a:ext cx="4092709" cy="230832"/>
          </a:xfrm>
          <a:prstGeom prst="rect">
            <a:avLst/>
          </a:prstGeom>
          <a:noFill/>
        </p:spPr>
        <p:txBody>
          <a:bodyPr wrap="square" rtlCol="0">
            <a:spAutoFit/>
          </a:bodyPr>
          <a:lstStyle/>
          <a:p>
            <a:r>
              <a:rPr lang="en-US" sz="900" b="1" dirty="0">
                <a:latin typeface="+mn-lt"/>
                <a:cs typeface="Verdana"/>
              </a:rPr>
              <a:t>Anna Freud National Centre for Children and Families</a:t>
            </a:r>
          </a:p>
        </p:txBody>
      </p:sp>
      <p:pic>
        <p:nvPicPr>
          <p:cNvPr id="16" name="Picture 15" descr="AF-logo-RGB-Orange+White.png"/>
          <p:cNvPicPr>
            <a:picLocks noChangeAspect="1"/>
          </p:cNvPicPr>
          <p:nvPr userDrawn="1"/>
        </p:nvPicPr>
        <p:blipFill>
          <a:blip r:embed="rId3"/>
          <a:stretch>
            <a:fillRect/>
          </a:stretch>
        </p:blipFill>
        <p:spPr>
          <a:xfrm>
            <a:off x="344595" y="6110809"/>
            <a:ext cx="1890332" cy="428919"/>
          </a:xfrm>
          <a:prstGeom prst="rect">
            <a:avLst/>
          </a:prstGeom>
        </p:spPr>
      </p:pic>
      <p:sp>
        <p:nvSpPr>
          <p:cNvPr id="9"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 caption">
    <p:spTree>
      <p:nvGrpSpPr>
        <p:cNvPr id="1" name=""/>
        <p:cNvGrpSpPr/>
        <p:nvPr/>
      </p:nvGrpSpPr>
      <p:grpSpPr>
        <a:xfrm>
          <a:off x="0" y="0"/>
          <a:ext cx="0" cy="0"/>
          <a:chOff x="0" y="0"/>
          <a:chExt cx="0" cy="0"/>
        </a:xfrm>
      </p:grpSpPr>
      <p:sp>
        <p:nvSpPr>
          <p:cNvPr id="15" name="Content Placeholder 3"/>
          <p:cNvSpPr>
            <a:spLocks noGrp="1"/>
          </p:cNvSpPr>
          <p:nvPr>
            <p:ph sz="quarter" idx="13" hasCustomPrompt="1"/>
          </p:nvPr>
        </p:nvSpPr>
        <p:spPr>
          <a:xfrm>
            <a:off x="4713288" y="1395685"/>
            <a:ext cx="4113212" cy="4724128"/>
          </a:xfrm>
        </p:spPr>
        <p:txBody>
          <a:bodyPr/>
          <a:lstStyle/>
          <a:p>
            <a:pPr lvl="0"/>
            <a:r>
              <a:rPr lang="en-US" dirty="0"/>
              <a:t>Object or image</a:t>
            </a:r>
          </a:p>
        </p:txBody>
      </p:sp>
      <p:sp>
        <p:nvSpPr>
          <p:cNvPr id="2" name="Title 1"/>
          <p:cNvSpPr>
            <a:spLocks noGrp="1"/>
          </p:cNvSpPr>
          <p:nvPr>
            <p:ph type="title"/>
          </p:nvPr>
        </p:nvSpPr>
        <p:spPr/>
        <p:txBody>
          <a:bodyPr/>
          <a:lstStyle/>
          <a:p>
            <a:r>
              <a:rPr lang="en-US"/>
              <a:t>Click to edit Master title style</a:t>
            </a:r>
          </a:p>
        </p:txBody>
      </p:sp>
      <p:cxnSp>
        <p:nvCxnSpPr>
          <p:cNvPr id="8" name="Straight Connector 7"/>
          <p:cNvCxnSpPr/>
          <p:nvPr userDrawn="1"/>
        </p:nvCxnSpPr>
        <p:spPr>
          <a:xfrm>
            <a:off x="357813"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714011"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Footer Placeholder 4"/>
          <p:cNvSpPr>
            <a:spLocks noGrp="1"/>
          </p:cNvSpPr>
          <p:nvPr>
            <p:ph type="ftr" sz="quarter" idx="3"/>
          </p:nvPr>
        </p:nvSpPr>
        <p:spPr>
          <a:xfrm>
            <a:off x="4636056" y="202721"/>
            <a:ext cx="3525075" cy="230832"/>
          </a:xfrm>
          <a:prstGeom prst="rect">
            <a:avLst/>
          </a:prstGeom>
        </p:spPr>
        <p:txBody>
          <a:bodyPr vert="horz" lIns="91440" tIns="45720" rIns="91440" bIns="45720" rtlCol="0" anchor="t" anchorCtr="0"/>
          <a:lstStyle>
            <a:lvl1pPr algn="l">
              <a:defRPr sz="800">
                <a:solidFill>
                  <a:schemeClr val="tx1">
                    <a:tint val="75000"/>
                  </a:schemeClr>
                </a:solidFill>
                <a:latin typeface="+mn-lt"/>
                <a:cs typeface="Verdana"/>
              </a:defRPr>
            </a:lvl1pPr>
          </a:lstStyle>
          <a:p>
            <a:r>
              <a:rPr lang="en-US" dirty="0"/>
              <a:t>Presentation or section title here</a:t>
            </a:r>
          </a:p>
        </p:txBody>
      </p:sp>
      <p:sp>
        <p:nvSpPr>
          <p:cNvPr id="11"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pPr/>
              <a:t>‹#›</a:t>
            </a:fld>
            <a:endParaRPr lang="en-US" dirty="0"/>
          </a:p>
        </p:txBody>
      </p:sp>
      <p:sp>
        <p:nvSpPr>
          <p:cNvPr id="12" name="TextBox 11"/>
          <p:cNvSpPr txBox="1"/>
          <p:nvPr userDrawn="1"/>
        </p:nvSpPr>
        <p:spPr>
          <a:xfrm>
            <a:off x="280512" y="202720"/>
            <a:ext cx="4092709" cy="230832"/>
          </a:xfrm>
          <a:prstGeom prst="rect">
            <a:avLst/>
          </a:prstGeom>
          <a:noFill/>
        </p:spPr>
        <p:txBody>
          <a:bodyPr wrap="square" rtlCol="0">
            <a:spAutoFit/>
          </a:bodyPr>
          <a:lstStyle/>
          <a:p>
            <a:r>
              <a:rPr lang="en-US" sz="900" b="1" dirty="0">
                <a:latin typeface="+mn-lt"/>
                <a:cs typeface="Verdana"/>
              </a:rPr>
              <a:t>Anna Freud National Centre for Children and Families</a:t>
            </a:r>
          </a:p>
        </p:txBody>
      </p:sp>
      <p:sp>
        <p:nvSpPr>
          <p:cNvPr id="14" name="Content Placeholder 13"/>
          <p:cNvSpPr>
            <a:spLocks noGrp="1"/>
          </p:cNvSpPr>
          <p:nvPr>
            <p:ph sz="quarter" idx="10"/>
          </p:nvPr>
        </p:nvSpPr>
        <p:spPr>
          <a:xfrm>
            <a:off x="258426" y="1395685"/>
            <a:ext cx="4115137" cy="4723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Picture 20" descr="AF-logo-Greyscale.png"/>
          <p:cNvPicPr>
            <a:picLocks noChangeAspect="1"/>
          </p:cNvPicPr>
          <p:nvPr userDrawn="1"/>
        </p:nvPicPr>
        <p:blipFill>
          <a:blip r:embed="rId2"/>
          <a:stretch>
            <a:fillRect/>
          </a:stretch>
        </p:blipFill>
        <p:spPr>
          <a:xfrm>
            <a:off x="344595" y="6248616"/>
            <a:ext cx="1579698" cy="358282"/>
          </a:xfrm>
          <a:prstGeom prst="rect">
            <a:avLst/>
          </a:prstGeom>
        </p:spPr>
      </p:pic>
      <p:sp>
        <p:nvSpPr>
          <p:cNvPr id="16" name="Text Placeholder 22"/>
          <p:cNvSpPr>
            <a:spLocks noGrp="1"/>
          </p:cNvSpPr>
          <p:nvPr>
            <p:ph type="body" sz="quarter" idx="12"/>
          </p:nvPr>
        </p:nvSpPr>
        <p:spPr>
          <a:xfrm>
            <a:off x="4713288" y="5393424"/>
            <a:ext cx="4113212" cy="726096"/>
          </a:xfrm>
          <a:solidFill>
            <a:schemeClr val="tx2"/>
          </a:solidFill>
        </p:spPr>
        <p:txBody>
          <a:bodyPr>
            <a:no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2 images + captions">
    <p:spTree>
      <p:nvGrpSpPr>
        <p:cNvPr id="1" name=""/>
        <p:cNvGrpSpPr/>
        <p:nvPr/>
      </p:nvGrpSpPr>
      <p:grpSpPr>
        <a:xfrm>
          <a:off x="0" y="0"/>
          <a:ext cx="0" cy="0"/>
          <a:chOff x="0" y="0"/>
          <a:chExt cx="0" cy="0"/>
        </a:xfrm>
      </p:grpSpPr>
      <p:sp>
        <p:nvSpPr>
          <p:cNvPr id="20" name="Content Placeholder 3"/>
          <p:cNvSpPr>
            <a:spLocks noGrp="1"/>
          </p:cNvSpPr>
          <p:nvPr>
            <p:ph sz="quarter" idx="16" hasCustomPrompt="1"/>
          </p:nvPr>
        </p:nvSpPr>
        <p:spPr>
          <a:xfrm>
            <a:off x="4713288" y="1401777"/>
            <a:ext cx="4113212" cy="2339454"/>
          </a:xfrm>
        </p:spPr>
        <p:txBody>
          <a:bodyPr/>
          <a:lstStyle/>
          <a:p>
            <a:pPr lvl="0"/>
            <a:r>
              <a:rPr lang="en-US" dirty="0"/>
              <a:t>Object or image</a:t>
            </a:r>
          </a:p>
        </p:txBody>
      </p:sp>
      <p:sp>
        <p:nvSpPr>
          <p:cNvPr id="21" name="Content Placeholder 5"/>
          <p:cNvSpPr>
            <a:spLocks noGrp="1"/>
          </p:cNvSpPr>
          <p:nvPr>
            <p:ph sz="quarter" idx="17" hasCustomPrompt="1"/>
          </p:nvPr>
        </p:nvSpPr>
        <p:spPr>
          <a:xfrm>
            <a:off x="4713288" y="3867126"/>
            <a:ext cx="4113212" cy="2340305"/>
          </a:xfrm>
        </p:spPr>
        <p:txBody>
          <a:bodyPr/>
          <a:lstStyle>
            <a:lvl1pPr marL="0" marR="0" indent="0" algn="l" defTabSz="457200" rtl="0" eaLnBrk="1" fontAlgn="auto" latinLnBrk="0" hangingPunct="1">
              <a:lnSpc>
                <a:spcPct val="100000"/>
              </a:lnSpc>
              <a:spcBef>
                <a:spcPts val="0"/>
              </a:spcBef>
              <a:spcAft>
                <a:spcPts val="1200"/>
              </a:spcAft>
              <a:buClrTx/>
              <a:buSzTx/>
              <a:buFont typeface="Arial"/>
              <a:buNone/>
              <a:tabLst/>
              <a:defRPr/>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en-US" dirty="0"/>
              <a:t>Object or image</a:t>
            </a:r>
          </a:p>
        </p:txBody>
      </p:sp>
      <p:sp>
        <p:nvSpPr>
          <p:cNvPr id="2" name="Title 1"/>
          <p:cNvSpPr>
            <a:spLocks noGrp="1"/>
          </p:cNvSpPr>
          <p:nvPr>
            <p:ph type="title"/>
          </p:nvPr>
        </p:nvSpPr>
        <p:spPr/>
        <p:txBody>
          <a:bodyPr/>
          <a:lstStyle/>
          <a:p>
            <a:r>
              <a:rPr lang="en-US"/>
              <a:t>Click to edit Master title style</a:t>
            </a:r>
          </a:p>
        </p:txBody>
      </p:sp>
      <p:cxnSp>
        <p:nvCxnSpPr>
          <p:cNvPr id="8" name="Straight Connector 7"/>
          <p:cNvCxnSpPr/>
          <p:nvPr userDrawn="1"/>
        </p:nvCxnSpPr>
        <p:spPr>
          <a:xfrm>
            <a:off x="357813"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714011"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Footer Placeholder 4"/>
          <p:cNvSpPr>
            <a:spLocks noGrp="1"/>
          </p:cNvSpPr>
          <p:nvPr>
            <p:ph type="ftr" sz="quarter" idx="3"/>
          </p:nvPr>
        </p:nvSpPr>
        <p:spPr>
          <a:xfrm>
            <a:off x="4636056" y="202721"/>
            <a:ext cx="3525075" cy="230832"/>
          </a:xfrm>
          <a:prstGeom prst="rect">
            <a:avLst/>
          </a:prstGeom>
        </p:spPr>
        <p:txBody>
          <a:bodyPr vert="horz" lIns="91440" tIns="45720" rIns="91440" bIns="45720" rtlCol="0" anchor="t" anchorCtr="0"/>
          <a:lstStyle>
            <a:lvl1pPr algn="l">
              <a:defRPr sz="800">
                <a:solidFill>
                  <a:schemeClr val="tx1">
                    <a:tint val="75000"/>
                  </a:schemeClr>
                </a:solidFill>
                <a:latin typeface="+mn-lt"/>
                <a:cs typeface="Verdana"/>
              </a:defRPr>
            </a:lvl1pPr>
          </a:lstStyle>
          <a:p>
            <a:r>
              <a:rPr lang="en-US" dirty="0"/>
              <a:t>Presentation or section title here</a:t>
            </a:r>
          </a:p>
        </p:txBody>
      </p:sp>
      <p:sp>
        <p:nvSpPr>
          <p:cNvPr id="11"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pPr/>
              <a:t>‹#›</a:t>
            </a:fld>
            <a:endParaRPr lang="en-US" dirty="0"/>
          </a:p>
        </p:txBody>
      </p:sp>
      <p:sp>
        <p:nvSpPr>
          <p:cNvPr id="12" name="TextBox 11"/>
          <p:cNvSpPr txBox="1"/>
          <p:nvPr userDrawn="1"/>
        </p:nvSpPr>
        <p:spPr>
          <a:xfrm>
            <a:off x="280512" y="202720"/>
            <a:ext cx="4092709" cy="230832"/>
          </a:xfrm>
          <a:prstGeom prst="rect">
            <a:avLst/>
          </a:prstGeom>
          <a:noFill/>
        </p:spPr>
        <p:txBody>
          <a:bodyPr wrap="square" rtlCol="0">
            <a:spAutoFit/>
          </a:bodyPr>
          <a:lstStyle/>
          <a:p>
            <a:r>
              <a:rPr lang="en-US" sz="900" b="1" dirty="0">
                <a:latin typeface="+mn-lt"/>
                <a:cs typeface="Verdana"/>
              </a:rPr>
              <a:t>Anna Freud National Centre for Children and Families</a:t>
            </a:r>
          </a:p>
        </p:txBody>
      </p:sp>
      <p:sp>
        <p:nvSpPr>
          <p:cNvPr id="14" name="Content Placeholder 13"/>
          <p:cNvSpPr>
            <a:spLocks noGrp="1"/>
          </p:cNvSpPr>
          <p:nvPr>
            <p:ph sz="quarter" idx="10"/>
          </p:nvPr>
        </p:nvSpPr>
        <p:spPr>
          <a:xfrm>
            <a:off x="258426" y="1401777"/>
            <a:ext cx="4211752" cy="47273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2"/>
          <p:cNvSpPr>
            <a:spLocks noGrp="1"/>
          </p:cNvSpPr>
          <p:nvPr>
            <p:ph type="body" sz="quarter" idx="13"/>
          </p:nvPr>
        </p:nvSpPr>
        <p:spPr>
          <a:xfrm>
            <a:off x="4714011" y="3364301"/>
            <a:ext cx="4112490" cy="377487"/>
          </a:xfrm>
          <a:solidFill>
            <a:schemeClr val="tx2"/>
          </a:solidFill>
          <a:ln>
            <a:noFill/>
          </a:ln>
        </p:spPr>
        <p:txBody>
          <a:bodyPr>
            <a:no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8" name="Text Placeholder 22"/>
          <p:cNvSpPr>
            <a:spLocks noGrp="1"/>
          </p:cNvSpPr>
          <p:nvPr>
            <p:ph type="body" sz="quarter" idx="15"/>
          </p:nvPr>
        </p:nvSpPr>
        <p:spPr>
          <a:xfrm>
            <a:off x="4714011" y="5829945"/>
            <a:ext cx="4112490" cy="377487"/>
          </a:xfrm>
          <a:solidFill>
            <a:schemeClr val="tx2"/>
          </a:solidFill>
          <a:ln>
            <a:noFill/>
          </a:ln>
        </p:spPr>
        <p:txBody>
          <a:bodyPr>
            <a:no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pic>
        <p:nvPicPr>
          <p:cNvPr id="17" name="Picture 16" descr="AF-logo-Greyscale.png"/>
          <p:cNvPicPr>
            <a:picLocks noChangeAspect="1"/>
          </p:cNvPicPr>
          <p:nvPr userDrawn="1"/>
        </p:nvPicPr>
        <p:blipFill>
          <a:blip r:embed="rId2"/>
          <a:stretch>
            <a:fillRect/>
          </a:stretch>
        </p:blipFill>
        <p:spPr>
          <a:xfrm>
            <a:off x="344595" y="6248616"/>
            <a:ext cx="1579698" cy="358282"/>
          </a:xfrm>
          <a:prstGeom prst="rect">
            <a:avLst/>
          </a:prstGeom>
        </p:spPr>
      </p:pic>
    </p:spTree>
    <p:extLst>
      <p:ext uri="{BB962C8B-B14F-4D97-AF65-F5344CB8AC3E}">
        <p14:creationId xmlns:p14="http://schemas.microsoft.com/office/powerpoint/2010/main" val="653997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426" y="697341"/>
            <a:ext cx="8229600" cy="698344"/>
          </a:xfrm>
          <a:prstGeom prst="rect">
            <a:avLst/>
          </a:prstGeom>
        </p:spPr>
        <p:txBody>
          <a:bodyPr vert="horz" wrap="square"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258426" y="1395685"/>
            <a:ext cx="8229600" cy="4598752"/>
          </a:xfrm>
          <a:prstGeom prst="rect">
            <a:avLst/>
          </a:prstGeom>
        </p:spPr>
        <p:txBody>
          <a:bodyPr vert="horz" lIns="91440" tIns="45720" rIns="91440" bIns="45720" rtlCol="0">
            <a:noAutofit/>
          </a:bodyPr>
          <a:lstStyle/>
          <a:p>
            <a:pPr lvl="0"/>
            <a:r>
              <a:rPr lang="en-US" dirty="0"/>
              <a:t>Click to edit Master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60" r:id="rId4"/>
    <p:sldLayoutId id="2147483675" r:id="rId5"/>
    <p:sldLayoutId id="2147483661" r:id="rId6"/>
    <p:sldLayoutId id="2147483662" r:id="rId7"/>
    <p:sldLayoutId id="2147483671" r:id="rId8"/>
    <p:sldLayoutId id="2147483673" r:id="rId9"/>
    <p:sldLayoutId id="2147483665" r:id="rId10"/>
    <p:sldLayoutId id="2147483666" r:id="rId11"/>
    <p:sldLayoutId id="2147483674" r:id="rId12"/>
    <p:sldLayoutId id="2147483669" r:id="rId13"/>
    <p:sldLayoutId id="2147483672" r:id="rId14"/>
  </p:sldLayoutIdLst>
  <p:hf hdr="0" dt="0"/>
  <p:txStyles>
    <p:titleStyle>
      <a:lvl1pPr algn="l" defTabSz="457200" rtl="0" eaLnBrk="1" latinLnBrk="0" hangingPunct="1">
        <a:spcBef>
          <a:spcPct val="0"/>
        </a:spcBef>
        <a:buNone/>
        <a:defRPr sz="2200" b="1" i="0" kern="1200">
          <a:solidFill>
            <a:schemeClr val="tx1"/>
          </a:solidFill>
          <a:latin typeface="+mj-lt"/>
          <a:ea typeface="+mj-ea"/>
          <a:cs typeface="Verdana"/>
        </a:defRPr>
      </a:lvl1pPr>
    </p:titleStyle>
    <p:bodyStyle>
      <a:lvl1pPr marL="0" indent="0" algn="l" defTabSz="457200" rtl="0" eaLnBrk="1" latinLnBrk="0" hangingPunct="1">
        <a:lnSpc>
          <a:spcPct val="100000"/>
        </a:lnSpc>
        <a:spcBef>
          <a:spcPts val="1200"/>
        </a:spcBef>
        <a:spcAft>
          <a:spcPts val="0"/>
        </a:spcAft>
        <a:buFont typeface="Arial"/>
        <a:buNone/>
        <a:defRPr sz="2200" kern="1200">
          <a:solidFill>
            <a:schemeClr val="tx1"/>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414908/Final_EHWB_draft_20_03_15.pdf" TargetMode="External"/><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annafreud.org/5step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hyperlink" Target="mailto:schoolsinmind@annafreud.org" TargetMode="External"/><Relationship Id="rId2" Type="http://schemas.openxmlformats.org/officeDocument/2006/relationships/image" Target="../media/image17.jp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Big Network Day:</a:t>
            </a:r>
            <a:br>
              <a:rPr lang="en-GB" dirty="0"/>
            </a:br>
            <a:r>
              <a:rPr lang="en-GB" dirty="0"/>
              <a:t>Innovation within the sector.</a:t>
            </a:r>
            <a:endParaRPr lang="en-US" dirty="0"/>
          </a:p>
        </p:txBody>
      </p:sp>
      <p:sp>
        <p:nvSpPr>
          <p:cNvPr id="7" name="Content Placeholder 6"/>
          <p:cNvSpPr>
            <a:spLocks noGrp="1"/>
          </p:cNvSpPr>
          <p:nvPr>
            <p:ph sz="quarter" idx="11"/>
          </p:nvPr>
        </p:nvSpPr>
        <p:spPr/>
        <p:txBody>
          <a:bodyPr>
            <a:normAutofit/>
          </a:bodyPr>
          <a:lstStyle/>
          <a:p>
            <a:r>
              <a:rPr lang="en-GB" dirty="0"/>
              <a:t>24 February 2020</a:t>
            </a:r>
          </a:p>
          <a:p>
            <a:endParaRPr lang="en-US" dirty="0"/>
          </a:p>
        </p:txBody>
      </p:sp>
    </p:spTree>
    <p:extLst>
      <p:ext uri="{BB962C8B-B14F-4D97-AF65-F5344CB8AC3E}">
        <p14:creationId xmlns:p14="http://schemas.microsoft.com/office/powerpoint/2010/main" val="2584746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D907D0A-9232-43A1-9677-224915FA9D39}"/>
              </a:ext>
              <a:ext uri="{C183D7F6-B498-43B3-948B-1728B52AA6E4}">
                <adec:decorative xmlns:adec="http://schemas.microsoft.com/office/drawing/2017/decorative" val="1"/>
              </a:ext>
            </a:extLst>
          </p:cNvPr>
          <p:cNvPicPr>
            <a:picLocks noGrp="1" noChangeAspect="1"/>
          </p:cNvPicPr>
          <p:nvPr>
            <p:ph sz="quarter" idx="13"/>
          </p:nvPr>
        </p:nvPicPr>
        <p:blipFill>
          <a:blip r:embed="rId2"/>
          <a:stretch>
            <a:fillRect/>
          </a:stretch>
        </p:blipFill>
        <p:spPr>
          <a:xfrm>
            <a:off x="4713288" y="1701007"/>
            <a:ext cx="4113212" cy="4113212"/>
          </a:xfrm>
        </p:spPr>
      </p:pic>
      <p:sp>
        <p:nvSpPr>
          <p:cNvPr id="3" name="Title 2">
            <a:extLst>
              <a:ext uri="{FF2B5EF4-FFF2-40B4-BE49-F238E27FC236}">
                <a16:creationId xmlns:a16="http://schemas.microsoft.com/office/drawing/2014/main" id="{F7BECEF0-1D6C-423A-86CC-5A7CE5294630}"/>
              </a:ext>
            </a:extLst>
          </p:cNvPr>
          <p:cNvSpPr>
            <a:spLocks noGrp="1"/>
          </p:cNvSpPr>
          <p:nvPr>
            <p:ph type="title"/>
          </p:nvPr>
        </p:nvSpPr>
        <p:spPr/>
        <p:txBody>
          <a:bodyPr/>
          <a:lstStyle/>
          <a:p>
            <a:r>
              <a:rPr lang="en-GB" dirty="0"/>
              <a:t>In an average class of 30, 15 year old pupils:</a:t>
            </a:r>
          </a:p>
        </p:txBody>
      </p:sp>
      <p:sp>
        <p:nvSpPr>
          <p:cNvPr id="5" name="Slide Number Placeholder 4">
            <a:extLst>
              <a:ext uri="{FF2B5EF4-FFF2-40B4-BE49-F238E27FC236}">
                <a16:creationId xmlns:a16="http://schemas.microsoft.com/office/drawing/2014/main" id="{4430F8CD-FA8C-40FB-9312-883D2C2DCE09}"/>
              </a:ext>
            </a:extLst>
          </p:cNvPr>
          <p:cNvSpPr>
            <a:spLocks noGrp="1"/>
          </p:cNvSpPr>
          <p:nvPr>
            <p:ph type="sldNum" sz="quarter" idx="4"/>
          </p:nvPr>
        </p:nvSpPr>
        <p:spPr/>
        <p:txBody>
          <a:bodyPr/>
          <a:lstStyle/>
          <a:p>
            <a:fld id="{462AC695-DD95-4246-9D7F-71FDA65D9A0C}" type="slidenum">
              <a:rPr lang="en-US" smtClean="0"/>
              <a:pPr/>
              <a:t>10</a:t>
            </a:fld>
            <a:endParaRPr lang="en-US" dirty="0"/>
          </a:p>
        </p:txBody>
      </p:sp>
      <p:sp>
        <p:nvSpPr>
          <p:cNvPr id="6" name="Content Placeholder 5">
            <a:extLst>
              <a:ext uri="{FF2B5EF4-FFF2-40B4-BE49-F238E27FC236}">
                <a16:creationId xmlns:a16="http://schemas.microsoft.com/office/drawing/2014/main" id="{CB9DC8CC-3D6C-428E-8AEA-69636F57F3FE}"/>
              </a:ext>
            </a:extLst>
          </p:cNvPr>
          <p:cNvSpPr>
            <a:spLocks noGrp="1"/>
          </p:cNvSpPr>
          <p:nvPr>
            <p:ph sz="quarter" idx="10"/>
          </p:nvPr>
        </p:nvSpPr>
        <p:spPr/>
        <p:txBody>
          <a:bodyPr/>
          <a:lstStyle/>
          <a:p>
            <a:pPr marL="342900" indent="-342900">
              <a:buFont typeface="Arial" panose="020B0604020202020204" pitchFamily="34" charset="0"/>
              <a:buChar char="•"/>
            </a:pPr>
            <a:r>
              <a:rPr lang="en-GB" dirty="0"/>
              <a:t>3 could have a mental disorder</a:t>
            </a:r>
          </a:p>
          <a:p>
            <a:pPr marL="342900" indent="-342900">
              <a:buFont typeface="Arial" panose="020B0604020202020204" pitchFamily="34" charset="0"/>
              <a:buChar char="•"/>
            </a:pPr>
            <a:r>
              <a:rPr lang="en-GB" dirty="0"/>
              <a:t>10 are likely to have witnessed their parents separate</a:t>
            </a:r>
          </a:p>
          <a:p>
            <a:pPr marL="342900" indent="-342900">
              <a:buFont typeface="Arial" panose="020B0604020202020204" pitchFamily="34" charset="0"/>
              <a:buChar char="•"/>
            </a:pPr>
            <a:r>
              <a:rPr lang="en-GB" dirty="0"/>
              <a:t>1 could have experienced the death of a parent</a:t>
            </a:r>
          </a:p>
          <a:p>
            <a:pPr marL="342900" indent="-342900">
              <a:buFont typeface="Arial" panose="020B0604020202020204" pitchFamily="34" charset="0"/>
              <a:buChar char="•"/>
            </a:pPr>
            <a:r>
              <a:rPr lang="en-GB" dirty="0"/>
              <a:t>7 are likely to have been bullied</a:t>
            </a:r>
          </a:p>
          <a:p>
            <a:pPr marL="342900" indent="-342900">
              <a:buFont typeface="Arial" panose="020B0604020202020204" pitchFamily="34" charset="0"/>
              <a:buChar char="•"/>
            </a:pPr>
            <a:r>
              <a:rPr lang="en-GB" dirty="0"/>
              <a:t>6 may be self-harming</a:t>
            </a:r>
          </a:p>
          <a:p>
            <a:endParaRPr lang="en-GB" dirty="0"/>
          </a:p>
        </p:txBody>
      </p:sp>
      <p:sp>
        <p:nvSpPr>
          <p:cNvPr id="7" name="Text Placeholder 6">
            <a:extLst>
              <a:ext uri="{FF2B5EF4-FFF2-40B4-BE49-F238E27FC236}">
                <a16:creationId xmlns:a16="http://schemas.microsoft.com/office/drawing/2014/main" id="{C6E76127-3952-420D-B7F3-456D00F54EC2}"/>
              </a:ext>
            </a:extLst>
          </p:cNvPr>
          <p:cNvSpPr>
            <a:spLocks noGrp="1"/>
          </p:cNvSpPr>
          <p:nvPr>
            <p:ph type="body" sz="quarter" idx="12"/>
          </p:nvPr>
        </p:nvSpPr>
        <p:spPr/>
        <p:txBody>
          <a:bodyPr/>
          <a:lstStyle/>
          <a:p>
            <a:r>
              <a:rPr lang="en-GB" dirty="0"/>
              <a:t>Source: </a:t>
            </a:r>
            <a:r>
              <a:rPr lang="en-GB" dirty="0">
                <a:hlinkClick r:id="rId3">
                  <a:extLst>
                    <a:ext uri="{A12FA001-AC4F-418D-AE19-62706E023703}">
                      <ahyp:hlinkClr xmlns:ahyp="http://schemas.microsoft.com/office/drawing/2018/hyperlinkcolor" val="tx"/>
                    </a:ext>
                  </a:extLst>
                </a:hlinkClick>
              </a:rPr>
              <a:t>Promoting children and young people’s emotional health and wellbeing</a:t>
            </a:r>
            <a:r>
              <a:rPr lang="en-GB" dirty="0"/>
              <a:t> Public Health England, 2015. </a:t>
            </a:r>
          </a:p>
          <a:p>
            <a:endParaRPr lang="en-GB" dirty="0"/>
          </a:p>
        </p:txBody>
      </p:sp>
    </p:spTree>
    <p:extLst>
      <p:ext uri="{BB962C8B-B14F-4D97-AF65-F5344CB8AC3E}">
        <p14:creationId xmlns:p14="http://schemas.microsoft.com/office/powerpoint/2010/main" val="2323985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A6C9B-17A6-4CCE-8DEC-4F9E81B27B62}"/>
              </a:ext>
            </a:extLst>
          </p:cNvPr>
          <p:cNvSpPr>
            <a:spLocks noGrp="1"/>
          </p:cNvSpPr>
          <p:nvPr>
            <p:ph type="title"/>
          </p:nvPr>
        </p:nvSpPr>
        <p:spPr>
          <a:xfrm>
            <a:off x="258426" y="697341"/>
            <a:ext cx="8229600" cy="698344"/>
          </a:xfrm>
        </p:spPr>
        <p:txBody>
          <a:bodyPr/>
          <a:lstStyle/>
          <a:p>
            <a:r>
              <a:rPr lang="en-GB" dirty="0"/>
              <a:t>Life expectancy</a:t>
            </a:r>
          </a:p>
        </p:txBody>
      </p:sp>
      <p:sp>
        <p:nvSpPr>
          <p:cNvPr id="4" name="Slide Number Placeholder 3">
            <a:extLst>
              <a:ext uri="{FF2B5EF4-FFF2-40B4-BE49-F238E27FC236}">
                <a16:creationId xmlns:a16="http://schemas.microsoft.com/office/drawing/2014/main" id="{2FDB8B90-5512-42EC-83BA-0D372A44F68C}"/>
              </a:ext>
            </a:extLst>
          </p:cNvPr>
          <p:cNvSpPr>
            <a:spLocks noGrp="1"/>
          </p:cNvSpPr>
          <p:nvPr>
            <p:ph type="sldNum" sz="quarter" idx="4"/>
          </p:nvPr>
        </p:nvSpPr>
        <p:spPr/>
        <p:txBody>
          <a:bodyPr/>
          <a:lstStyle/>
          <a:p>
            <a:fld id="{462AC695-DD95-4246-9D7F-71FDA65D9A0C}" type="slidenum">
              <a:rPr lang="en-US" smtClean="0"/>
              <a:pPr/>
              <a:t>11</a:t>
            </a:fld>
            <a:endParaRPr lang="en-US" dirty="0"/>
          </a:p>
        </p:txBody>
      </p:sp>
      <p:sp>
        <p:nvSpPr>
          <p:cNvPr id="41" name="TextBox 40">
            <a:extLst>
              <a:ext uri="{FF2B5EF4-FFF2-40B4-BE49-F238E27FC236}">
                <a16:creationId xmlns:a16="http://schemas.microsoft.com/office/drawing/2014/main" id="{C4C1A85F-2B5F-4E9E-8702-31E66F7BEE53}"/>
              </a:ext>
            </a:extLst>
          </p:cNvPr>
          <p:cNvSpPr txBox="1"/>
          <p:nvPr/>
        </p:nvSpPr>
        <p:spPr>
          <a:xfrm>
            <a:off x="1915623" y="2855717"/>
            <a:ext cx="2952329" cy="377131"/>
          </a:xfrm>
          <a:prstGeom prst="rect">
            <a:avLst/>
          </a:prstGeom>
          <a:noFill/>
        </p:spPr>
        <p:txBody>
          <a:bodyPr wrap="square" rtlCol="0">
            <a:spAutoFit/>
          </a:bodyPr>
          <a:lstStyle/>
          <a:p>
            <a:r>
              <a:rPr lang="en-GB" dirty="0"/>
              <a:t>Smoker</a:t>
            </a:r>
          </a:p>
        </p:txBody>
      </p:sp>
      <p:sp>
        <p:nvSpPr>
          <p:cNvPr id="42" name="TextBox 41">
            <a:extLst>
              <a:ext uri="{FF2B5EF4-FFF2-40B4-BE49-F238E27FC236}">
                <a16:creationId xmlns:a16="http://schemas.microsoft.com/office/drawing/2014/main" id="{C79E71FF-D015-4BD5-956D-E2899267F359}"/>
              </a:ext>
            </a:extLst>
          </p:cNvPr>
          <p:cNvSpPr txBox="1"/>
          <p:nvPr/>
        </p:nvSpPr>
        <p:spPr>
          <a:xfrm>
            <a:off x="1915622" y="4327198"/>
            <a:ext cx="2952329" cy="377131"/>
          </a:xfrm>
          <a:prstGeom prst="rect">
            <a:avLst/>
          </a:prstGeom>
          <a:noFill/>
        </p:spPr>
        <p:txBody>
          <a:bodyPr wrap="square" rtlCol="0">
            <a:spAutoFit/>
          </a:bodyPr>
          <a:lstStyle/>
          <a:p>
            <a:r>
              <a:rPr lang="en-GB" dirty="0"/>
              <a:t>Severe mental illness</a:t>
            </a:r>
          </a:p>
        </p:txBody>
      </p:sp>
      <p:cxnSp>
        <p:nvCxnSpPr>
          <p:cNvPr id="43" name="Straight Arrow Connector 42">
            <a:extLst>
              <a:ext uri="{FF2B5EF4-FFF2-40B4-BE49-F238E27FC236}">
                <a16:creationId xmlns:a16="http://schemas.microsoft.com/office/drawing/2014/main" id="{5642E1AC-F8B4-454B-A574-697F8308B5ED}"/>
              </a:ext>
            </a:extLst>
          </p:cNvPr>
          <p:cNvCxnSpPr>
            <a:cxnSpLocks/>
          </p:cNvCxnSpPr>
          <p:nvPr/>
        </p:nvCxnSpPr>
        <p:spPr>
          <a:xfrm flipV="1">
            <a:off x="6667631" y="3376829"/>
            <a:ext cx="720001" cy="2889"/>
          </a:xfrm>
          <a:prstGeom prst="straightConnector1">
            <a:avLst/>
          </a:prstGeom>
          <a:ln w="38100" cap="rnd" cmpd="sng" algn="ctr">
            <a:solidFill>
              <a:schemeClr val="tx2"/>
            </a:solidFill>
            <a:prstDash val="solid"/>
            <a:round/>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396720EC-9976-4669-A22D-89C4E8D5D1B1}"/>
              </a:ext>
            </a:extLst>
          </p:cNvPr>
          <p:cNvCxnSpPr/>
          <p:nvPr/>
        </p:nvCxnSpPr>
        <p:spPr>
          <a:xfrm>
            <a:off x="7460239" y="1648637"/>
            <a:ext cx="0" cy="3774701"/>
          </a:xfrm>
          <a:prstGeom prst="line">
            <a:avLst/>
          </a:prstGeom>
          <a:ln w="38100" cap="rnd"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6EFF052A-7E66-4D32-AD85-B438E4E4628F}"/>
              </a:ext>
            </a:extLst>
          </p:cNvPr>
          <p:cNvCxnSpPr/>
          <p:nvPr/>
        </p:nvCxnSpPr>
        <p:spPr>
          <a:xfrm flipV="1">
            <a:off x="5948149" y="4853053"/>
            <a:ext cx="1440000" cy="2889"/>
          </a:xfrm>
          <a:prstGeom prst="straightConnector1">
            <a:avLst/>
          </a:prstGeom>
          <a:ln w="38100" cap="rnd" cmpd="sng" algn="ctr">
            <a:solidFill>
              <a:schemeClr val="tx2"/>
            </a:solidFill>
            <a:prstDash val="solid"/>
            <a:round/>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89E3D4FE-3D42-4E77-ADB7-A55B16DE01CB}"/>
              </a:ext>
            </a:extLst>
          </p:cNvPr>
          <p:cNvSpPr txBox="1"/>
          <p:nvPr/>
        </p:nvSpPr>
        <p:spPr>
          <a:xfrm>
            <a:off x="6812167" y="3068656"/>
            <a:ext cx="504056" cy="584775"/>
          </a:xfrm>
          <a:prstGeom prst="rect">
            <a:avLst/>
          </a:prstGeom>
          <a:noFill/>
        </p:spPr>
        <p:txBody>
          <a:bodyPr wrap="square" rtlCol="0">
            <a:spAutoFit/>
          </a:bodyPr>
          <a:lstStyle/>
          <a:p>
            <a:r>
              <a:rPr lang="en-GB" sz="1600" dirty="0"/>
              <a:t>10 yrs</a:t>
            </a:r>
          </a:p>
        </p:txBody>
      </p:sp>
      <p:sp>
        <p:nvSpPr>
          <p:cNvPr id="47" name="TextBox 46">
            <a:extLst>
              <a:ext uri="{FF2B5EF4-FFF2-40B4-BE49-F238E27FC236}">
                <a16:creationId xmlns:a16="http://schemas.microsoft.com/office/drawing/2014/main" id="{D085661F-C738-42EE-8592-B5569EAAA4AC}"/>
              </a:ext>
            </a:extLst>
          </p:cNvPr>
          <p:cNvSpPr txBox="1"/>
          <p:nvPr/>
        </p:nvSpPr>
        <p:spPr>
          <a:xfrm>
            <a:off x="5947632" y="4557787"/>
            <a:ext cx="1045751" cy="338554"/>
          </a:xfrm>
          <a:prstGeom prst="rect">
            <a:avLst/>
          </a:prstGeom>
          <a:noFill/>
        </p:spPr>
        <p:txBody>
          <a:bodyPr wrap="square" rtlCol="0">
            <a:spAutoFit/>
          </a:bodyPr>
          <a:lstStyle/>
          <a:p>
            <a:pPr algn="ctr"/>
            <a:r>
              <a:rPr lang="en-GB" sz="1600" dirty="0"/>
              <a:t>10-20 yrs</a:t>
            </a:r>
          </a:p>
        </p:txBody>
      </p:sp>
      <p:pic>
        <p:nvPicPr>
          <p:cNvPr id="48" name="Picture 47">
            <a:extLst>
              <a:ext uri="{FF2B5EF4-FFF2-40B4-BE49-F238E27FC236}">
                <a16:creationId xmlns:a16="http://schemas.microsoft.com/office/drawing/2014/main" id="{CE4ABE1C-93C8-4355-8CF4-1A94C97EDB8A}"/>
              </a:ext>
            </a:extLst>
          </p:cNvPr>
          <p:cNvPicPr>
            <a:picLocks noChangeAspect="1"/>
          </p:cNvPicPr>
          <p:nvPr/>
        </p:nvPicPr>
        <p:blipFill rotWithShape="1">
          <a:blip r:embed="rId3">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8764" r="28763"/>
          <a:stretch/>
        </p:blipFill>
        <p:spPr>
          <a:xfrm>
            <a:off x="655975" y="4369800"/>
            <a:ext cx="473329" cy="1110062"/>
          </a:xfrm>
          <a:prstGeom prst="rect">
            <a:avLst/>
          </a:prstGeom>
        </p:spPr>
      </p:pic>
      <p:pic>
        <p:nvPicPr>
          <p:cNvPr id="49" name="Picture 48">
            <a:extLst>
              <a:ext uri="{FF2B5EF4-FFF2-40B4-BE49-F238E27FC236}">
                <a16:creationId xmlns:a16="http://schemas.microsoft.com/office/drawing/2014/main" id="{FD69AD28-86CE-4AFB-96FF-FE5A0BEE744A}"/>
              </a:ext>
            </a:extLst>
          </p:cNvPr>
          <p:cNvPicPr>
            <a:picLocks noChangeAspect="1"/>
          </p:cNvPicPr>
          <p:nvPr/>
        </p:nvPicPr>
        <p:blipFill rotWithShape="1">
          <a:blip r:embed="rId3">
            <a:clrChange>
              <a:clrFrom>
                <a:srgbClr val="F7F7F7"/>
              </a:clrFrom>
              <a:clrTo>
                <a:srgbClr val="F7F7F7">
                  <a:alpha val="0"/>
                </a:srgbClr>
              </a:clrTo>
            </a:clrChange>
            <a:lum bright="70000" contrast="-70000"/>
            <a:extLst>
              <a:ext uri="{28A0092B-C50C-407E-A947-70E740481C1C}">
                <a14:useLocalDpi xmlns:a14="http://schemas.microsoft.com/office/drawing/2010/main" val="0"/>
              </a:ext>
            </a:extLst>
          </a:blip>
          <a:srcRect l="28764" r="28763"/>
          <a:stretch/>
        </p:blipFill>
        <p:spPr>
          <a:xfrm>
            <a:off x="660712" y="1395685"/>
            <a:ext cx="473330" cy="1114425"/>
          </a:xfrm>
          <a:prstGeom prst="rect">
            <a:avLst/>
          </a:prstGeom>
        </p:spPr>
      </p:pic>
      <p:pic>
        <p:nvPicPr>
          <p:cNvPr id="50" name="Picture 49">
            <a:extLst>
              <a:ext uri="{FF2B5EF4-FFF2-40B4-BE49-F238E27FC236}">
                <a16:creationId xmlns:a16="http://schemas.microsoft.com/office/drawing/2014/main" id="{C72646AF-303A-4C37-AC11-5974162C8A68}"/>
              </a:ext>
            </a:extLst>
          </p:cNvPr>
          <p:cNvPicPr>
            <a:picLocks noChangeAspect="1"/>
          </p:cNvPicPr>
          <p:nvPr/>
        </p:nvPicPr>
        <p:blipFill rotWithShape="1">
          <a:blip r:embed="rId3">
            <a:clrChange>
              <a:clrFrom>
                <a:srgbClr val="F7F7F7"/>
              </a:clrFrom>
              <a:clrTo>
                <a:srgbClr val="F7F7F7">
                  <a:alpha val="0"/>
                </a:srgbClr>
              </a:clrTo>
            </a:clrChange>
            <a:lum bright="70000" contrast="-70000"/>
            <a:extLst>
              <a:ext uri="{28A0092B-C50C-407E-A947-70E740481C1C}">
                <a14:useLocalDpi xmlns:a14="http://schemas.microsoft.com/office/drawing/2010/main" val="0"/>
              </a:ext>
            </a:extLst>
          </a:blip>
          <a:srcRect l="28764" r="28763"/>
          <a:stretch/>
        </p:blipFill>
        <p:spPr>
          <a:xfrm>
            <a:off x="655974" y="2882743"/>
            <a:ext cx="473330" cy="1114425"/>
          </a:xfrm>
          <a:prstGeom prst="rect">
            <a:avLst/>
          </a:prstGeom>
        </p:spPr>
      </p:pic>
      <p:sp>
        <p:nvSpPr>
          <p:cNvPr id="51" name="Rectangle 50">
            <a:extLst>
              <a:ext uri="{FF2B5EF4-FFF2-40B4-BE49-F238E27FC236}">
                <a16:creationId xmlns:a16="http://schemas.microsoft.com/office/drawing/2014/main" id="{417F2CC7-5D10-4AC3-A02F-4AB7267BD2A9}"/>
              </a:ext>
            </a:extLst>
          </p:cNvPr>
          <p:cNvSpPr/>
          <p:nvPr/>
        </p:nvSpPr>
        <p:spPr>
          <a:xfrm>
            <a:off x="1987631" y="1720644"/>
            <a:ext cx="5399997" cy="24220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CC87AE15-34DB-48B4-9567-910E7C16D5F8}"/>
              </a:ext>
            </a:extLst>
          </p:cNvPr>
          <p:cNvSpPr/>
          <p:nvPr/>
        </p:nvSpPr>
        <p:spPr>
          <a:xfrm>
            <a:off x="1987630" y="3257620"/>
            <a:ext cx="4680000" cy="24220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B8715239-CAD3-4A63-B5D9-504170A52C79}"/>
              </a:ext>
            </a:extLst>
          </p:cNvPr>
          <p:cNvSpPr/>
          <p:nvPr/>
        </p:nvSpPr>
        <p:spPr>
          <a:xfrm>
            <a:off x="1987608" y="4744980"/>
            <a:ext cx="3960001" cy="24734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4" name="TextBox 53">
            <a:extLst>
              <a:ext uri="{FF2B5EF4-FFF2-40B4-BE49-F238E27FC236}">
                <a16:creationId xmlns:a16="http://schemas.microsoft.com/office/drawing/2014/main" id="{AABDF8AD-8334-4D4D-844D-69CEEF3E9034}"/>
              </a:ext>
            </a:extLst>
          </p:cNvPr>
          <p:cNvSpPr txBox="1"/>
          <p:nvPr/>
        </p:nvSpPr>
        <p:spPr>
          <a:xfrm>
            <a:off x="5442496" y="5563631"/>
            <a:ext cx="2880320" cy="369332"/>
          </a:xfrm>
          <a:prstGeom prst="rect">
            <a:avLst/>
          </a:prstGeom>
          <a:noFill/>
        </p:spPr>
        <p:txBody>
          <a:bodyPr wrap="square" rtlCol="0">
            <a:spAutoFit/>
          </a:bodyPr>
          <a:lstStyle/>
          <a:p>
            <a:r>
              <a:rPr lang="en-GB" dirty="0"/>
              <a:t>Chesney et al., 2014 </a:t>
            </a:r>
          </a:p>
        </p:txBody>
      </p:sp>
    </p:spTree>
    <p:extLst>
      <p:ext uri="{BB962C8B-B14F-4D97-AF65-F5344CB8AC3E}">
        <p14:creationId xmlns:p14="http://schemas.microsoft.com/office/powerpoint/2010/main" val="149736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D998-CC98-4505-AAAD-7C402531D02C}"/>
              </a:ext>
            </a:extLst>
          </p:cNvPr>
          <p:cNvSpPr>
            <a:spLocks noGrp="1"/>
          </p:cNvSpPr>
          <p:nvPr>
            <p:ph type="title"/>
          </p:nvPr>
        </p:nvSpPr>
        <p:spPr>
          <a:xfrm>
            <a:off x="258426" y="697341"/>
            <a:ext cx="8229600" cy="698344"/>
          </a:xfrm>
        </p:spPr>
        <p:txBody>
          <a:bodyPr/>
          <a:lstStyle/>
          <a:p>
            <a:r>
              <a:rPr lang="en-US" dirty="0"/>
              <a:t>Prevalence and economic costs</a:t>
            </a:r>
            <a:endParaRPr lang="en-GB" dirty="0"/>
          </a:p>
        </p:txBody>
      </p:sp>
      <p:sp>
        <p:nvSpPr>
          <p:cNvPr id="5" name="Slide Number Placeholder 4">
            <a:extLst>
              <a:ext uri="{FF2B5EF4-FFF2-40B4-BE49-F238E27FC236}">
                <a16:creationId xmlns:a16="http://schemas.microsoft.com/office/drawing/2014/main" id="{0025274E-D5CC-48C2-A26A-BB290CF417A4}"/>
              </a:ext>
            </a:extLst>
          </p:cNvPr>
          <p:cNvSpPr>
            <a:spLocks noGrp="1"/>
          </p:cNvSpPr>
          <p:nvPr>
            <p:ph type="sldNum" sz="quarter" idx="4"/>
          </p:nvPr>
        </p:nvSpPr>
        <p:spPr/>
        <p:txBody>
          <a:bodyPr/>
          <a:lstStyle/>
          <a:p>
            <a:fld id="{462AC695-DD95-4246-9D7F-71FDA65D9A0C}" type="slidenum">
              <a:rPr lang="en-US" smtClean="0"/>
              <a:pPr/>
              <a:t>12</a:t>
            </a:fld>
            <a:endParaRPr lang="en-US" dirty="0"/>
          </a:p>
        </p:txBody>
      </p:sp>
      <p:sp>
        <p:nvSpPr>
          <p:cNvPr id="23" name="TextBox 22">
            <a:extLst>
              <a:ext uri="{FF2B5EF4-FFF2-40B4-BE49-F238E27FC236}">
                <a16:creationId xmlns:a16="http://schemas.microsoft.com/office/drawing/2014/main" id="{A9C93381-D604-4553-98B9-A84D148C0747}"/>
              </a:ext>
            </a:extLst>
          </p:cNvPr>
          <p:cNvSpPr txBox="1"/>
          <p:nvPr/>
        </p:nvSpPr>
        <p:spPr>
          <a:xfrm>
            <a:off x="4572000" y="1564640"/>
            <a:ext cx="4114800" cy="3970318"/>
          </a:xfrm>
          <a:prstGeom prst="rect">
            <a:avLst/>
          </a:prstGeom>
          <a:noFill/>
        </p:spPr>
        <p:txBody>
          <a:bodyPr wrap="square" rtlCol="0">
            <a:spAutoFit/>
          </a:bodyPr>
          <a:lstStyle/>
          <a:p>
            <a:pPr marL="342900" indent="-342900">
              <a:buFontTx/>
              <a:buChar char="-"/>
            </a:pPr>
            <a:r>
              <a:rPr lang="en-GB" dirty="0"/>
              <a:t>Around 1/4 - 1/6 adults experience mental health problems</a:t>
            </a:r>
          </a:p>
          <a:p>
            <a:pPr marL="342900" indent="-342900">
              <a:buFontTx/>
              <a:buChar char="-"/>
            </a:pPr>
            <a:endParaRPr lang="en-GB" dirty="0"/>
          </a:p>
          <a:p>
            <a:pPr marL="342900" indent="-342900">
              <a:buFontTx/>
              <a:buChar char="-"/>
            </a:pPr>
            <a:endParaRPr lang="en-GB" dirty="0"/>
          </a:p>
          <a:p>
            <a:pPr marL="342900" indent="-342900">
              <a:buFontTx/>
              <a:buChar char="-"/>
            </a:pPr>
            <a:endParaRPr lang="en-GB" dirty="0"/>
          </a:p>
          <a:p>
            <a:pPr marL="342900" indent="-342900">
              <a:buFontTx/>
              <a:buChar char="-"/>
            </a:pPr>
            <a:r>
              <a:rPr lang="en-GB" dirty="0"/>
              <a:t>50% of all adult mental health problems begin before the age of 15</a:t>
            </a:r>
          </a:p>
          <a:p>
            <a:pPr marL="342900" indent="-342900">
              <a:buFontTx/>
              <a:buChar char="-"/>
            </a:pPr>
            <a:endParaRPr lang="en-GB" dirty="0"/>
          </a:p>
          <a:p>
            <a:pPr marL="342900" indent="-342900">
              <a:buFontTx/>
              <a:buChar char="-"/>
            </a:pPr>
            <a:endParaRPr lang="en-GB" dirty="0"/>
          </a:p>
          <a:p>
            <a:pPr marL="342900" indent="-342900">
              <a:buFontTx/>
              <a:buChar char="-"/>
            </a:pPr>
            <a:endParaRPr lang="en-GB" dirty="0"/>
          </a:p>
          <a:p>
            <a:pPr marL="342900" indent="-342900">
              <a:buFontTx/>
              <a:buChar char="-"/>
            </a:pPr>
            <a:r>
              <a:rPr lang="en-GB" dirty="0"/>
              <a:t>Economic cost in UK of £94bn each year</a:t>
            </a:r>
          </a:p>
        </p:txBody>
      </p:sp>
      <p:pic>
        <p:nvPicPr>
          <p:cNvPr id="24" name="Picture 23">
            <a:extLst>
              <a:ext uri="{FF2B5EF4-FFF2-40B4-BE49-F238E27FC236}">
                <a16:creationId xmlns:a16="http://schemas.microsoft.com/office/drawing/2014/main" id="{680E95D8-A577-45B5-A722-9D9023806F47}"/>
              </a:ext>
            </a:extLst>
          </p:cNvPr>
          <p:cNvPicPr>
            <a:picLocks noChangeAspect="1"/>
          </p:cNvPicPr>
          <p:nvPr/>
        </p:nvPicPr>
        <p:blipFill rotWithShape="1">
          <a:blip r:embed="rId3">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8764" r="28763"/>
          <a:stretch/>
        </p:blipFill>
        <p:spPr>
          <a:xfrm>
            <a:off x="1410742" y="1405408"/>
            <a:ext cx="473329" cy="1110062"/>
          </a:xfrm>
          <a:prstGeom prst="rect">
            <a:avLst/>
          </a:prstGeom>
        </p:spPr>
      </p:pic>
      <p:pic>
        <p:nvPicPr>
          <p:cNvPr id="25" name="Picture 24">
            <a:extLst>
              <a:ext uri="{FF2B5EF4-FFF2-40B4-BE49-F238E27FC236}">
                <a16:creationId xmlns:a16="http://schemas.microsoft.com/office/drawing/2014/main" id="{87CFF912-5C42-4035-8740-EF2A96B6D0CA}"/>
              </a:ext>
            </a:extLst>
          </p:cNvPr>
          <p:cNvPicPr>
            <a:picLocks noChangeAspect="1"/>
          </p:cNvPicPr>
          <p:nvPr/>
        </p:nvPicPr>
        <p:blipFill rotWithShape="1">
          <a:blip r:embed="rId3">
            <a:clrChange>
              <a:clrFrom>
                <a:srgbClr val="F7F7F7"/>
              </a:clrFrom>
              <a:clrTo>
                <a:srgbClr val="F7F7F7">
                  <a:alpha val="0"/>
                </a:srgbClr>
              </a:clrTo>
            </a:clrChange>
            <a:lum bright="70000" contrast="-70000"/>
            <a:extLst>
              <a:ext uri="{28A0092B-C50C-407E-A947-70E740481C1C}">
                <a14:useLocalDpi xmlns:a14="http://schemas.microsoft.com/office/drawing/2010/main" val="0"/>
              </a:ext>
            </a:extLst>
          </a:blip>
          <a:srcRect l="28764" r="28763"/>
          <a:stretch/>
        </p:blipFill>
        <p:spPr>
          <a:xfrm>
            <a:off x="4009350" y="1401046"/>
            <a:ext cx="473330" cy="1114425"/>
          </a:xfrm>
          <a:prstGeom prst="rect">
            <a:avLst/>
          </a:prstGeom>
        </p:spPr>
      </p:pic>
      <p:pic>
        <p:nvPicPr>
          <p:cNvPr id="26" name="Picture 25">
            <a:extLst>
              <a:ext uri="{FF2B5EF4-FFF2-40B4-BE49-F238E27FC236}">
                <a16:creationId xmlns:a16="http://schemas.microsoft.com/office/drawing/2014/main" id="{2B40081E-582B-42D6-B416-81EEEED28747}"/>
              </a:ext>
            </a:extLst>
          </p:cNvPr>
          <p:cNvPicPr>
            <a:picLocks noChangeAspect="1"/>
          </p:cNvPicPr>
          <p:nvPr/>
        </p:nvPicPr>
        <p:blipFill rotWithShape="1">
          <a:blip r:embed="rId3">
            <a:clrChange>
              <a:clrFrom>
                <a:srgbClr val="F7F7F7"/>
              </a:clrFrom>
              <a:clrTo>
                <a:srgbClr val="F7F7F7">
                  <a:alpha val="0"/>
                </a:srgbClr>
              </a:clrTo>
            </a:clrChange>
            <a:lum bright="70000" contrast="-70000"/>
            <a:extLst>
              <a:ext uri="{28A0092B-C50C-407E-A947-70E740481C1C}">
                <a14:useLocalDpi xmlns:a14="http://schemas.microsoft.com/office/drawing/2010/main" val="0"/>
              </a:ext>
            </a:extLst>
          </a:blip>
          <a:srcRect l="28764" r="28763"/>
          <a:stretch/>
        </p:blipFill>
        <p:spPr>
          <a:xfrm>
            <a:off x="3577302" y="1401046"/>
            <a:ext cx="473330" cy="1114425"/>
          </a:xfrm>
          <a:prstGeom prst="rect">
            <a:avLst/>
          </a:prstGeom>
        </p:spPr>
      </p:pic>
      <p:pic>
        <p:nvPicPr>
          <p:cNvPr id="27" name="Picture 26">
            <a:extLst>
              <a:ext uri="{FF2B5EF4-FFF2-40B4-BE49-F238E27FC236}">
                <a16:creationId xmlns:a16="http://schemas.microsoft.com/office/drawing/2014/main" id="{35BBAE2F-474D-48C1-9965-DC1C5E6B4F22}"/>
              </a:ext>
            </a:extLst>
          </p:cNvPr>
          <p:cNvPicPr>
            <a:picLocks noChangeAspect="1"/>
          </p:cNvPicPr>
          <p:nvPr/>
        </p:nvPicPr>
        <p:blipFill rotWithShape="1">
          <a:blip r:embed="rId3">
            <a:clrChange>
              <a:clrFrom>
                <a:srgbClr val="F7F7F7"/>
              </a:clrFrom>
              <a:clrTo>
                <a:srgbClr val="F7F7F7">
                  <a:alpha val="0"/>
                </a:srgbClr>
              </a:clrTo>
            </a:clrChange>
            <a:lum bright="70000" contrast="-70000"/>
            <a:extLst>
              <a:ext uri="{28A0092B-C50C-407E-A947-70E740481C1C}">
                <a14:useLocalDpi xmlns:a14="http://schemas.microsoft.com/office/drawing/2010/main" val="0"/>
              </a:ext>
            </a:extLst>
          </a:blip>
          <a:srcRect l="28764" r="28763"/>
          <a:stretch/>
        </p:blipFill>
        <p:spPr>
          <a:xfrm>
            <a:off x="3145254" y="1401046"/>
            <a:ext cx="473330" cy="1114425"/>
          </a:xfrm>
          <a:prstGeom prst="rect">
            <a:avLst/>
          </a:prstGeom>
        </p:spPr>
      </p:pic>
      <p:pic>
        <p:nvPicPr>
          <p:cNvPr id="28" name="Picture 27">
            <a:extLst>
              <a:ext uri="{FF2B5EF4-FFF2-40B4-BE49-F238E27FC236}">
                <a16:creationId xmlns:a16="http://schemas.microsoft.com/office/drawing/2014/main" id="{E21EBB51-0455-4F15-91D4-6A1CB1CA45B7}"/>
              </a:ext>
            </a:extLst>
          </p:cNvPr>
          <p:cNvPicPr>
            <a:picLocks noChangeAspect="1"/>
          </p:cNvPicPr>
          <p:nvPr/>
        </p:nvPicPr>
        <p:blipFill rotWithShape="1">
          <a:blip r:embed="rId3">
            <a:clrChange>
              <a:clrFrom>
                <a:srgbClr val="F7F7F7"/>
              </a:clrFrom>
              <a:clrTo>
                <a:srgbClr val="F7F7F7">
                  <a:alpha val="0"/>
                </a:srgbClr>
              </a:clrTo>
            </a:clrChange>
            <a:lum bright="70000" contrast="-70000"/>
            <a:extLst>
              <a:ext uri="{28A0092B-C50C-407E-A947-70E740481C1C}">
                <a14:useLocalDpi xmlns:a14="http://schemas.microsoft.com/office/drawing/2010/main" val="0"/>
              </a:ext>
            </a:extLst>
          </a:blip>
          <a:srcRect l="28764" r="28763"/>
          <a:stretch/>
        </p:blipFill>
        <p:spPr>
          <a:xfrm>
            <a:off x="2713206" y="1401046"/>
            <a:ext cx="473330" cy="1114425"/>
          </a:xfrm>
          <a:prstGeom prst="rect">
            <a:avLst/>
          </a:prstGeom>
        </p:spPr>
      </p:pic>
      <p:pic>
        <p:nvPicPr>
          <p:cNvPr id="29" name="Picture 28">
            <a:extLst>
              <a:ext uri="{FF2B5EF4-FFF2-40B4-BE49-F238E27FC236}">
                <a16:creationId xmlns:a16="http://schemas.microsoft.com/office/drawing/2014/main" id="{07900911-C3ED-45B8-A30C-7AA25E122A20}"/>
              </a:ext>
            </a:extLst>
          </p:cNvPr>
          <p:cNvPicPr>
            <a:picLocks noChangeAspect="1"/>
          </p:cNvPicPr>
          <p:nvPr/>
        </p:nvPicPr>
        <p:blipFill rotWithShape="1">
          <a:blip r:embed="rId3">
            <a:clrChange>
              <a:clrFrom>
                <a:srgbClr val="F7F7F7"/>
              </a:clrFrom>
              <a:clrTo>
                <a:srgbClr val="F7F7F7">
                  <a:alpha val="0"/>
                </a:srgbClr>
              </a:clrTo>
            </a:clrChange>
            <a:lum bright="70000" contrast="-70000"/>
            <a:extLst>
              <a:ext uri="{28A0092B-C50C-407E-A947-70E740481C1C}">
                <a14:useLocalDpi xmlns:a14="http://schemas.microsoft.com/office/drawing/2010/main" val="0"/>
              </a:ext>
            </a:extLst>
          </a:blip>
          <a:srcRect l="28764" r="28763"/>
          <a:stretch/>
        </p:blipFill>
        <p:spPr>
          <a:xfrm>
            <a:off x="2281158" y="1401046"/>
            <a:ext cx="473330" cy="1114425"/>
          </a:xfrm>
          <a:prstGeom prst="rect">
            <a:avLst/>
          </a:prstGeom>
        </p:spPr>
      </p:pic>
      <p:pic>
        <p:nvPicPr>
          <p:cNvPr id="30" name="Picture 29">
            <a:extLst>
              <a:ext uri="{FF2B5EF4-FFF2-40B4-BE49-F238E27FC236}">
                <a16:creationId xmlns:a16="http://schemas.microsoft.com/office/drawing/2014/main" id="{284FCE81-655D-4975-BEE0-4D9E0249F8DD}"/>
              </a:ext>
            </a:extLst>
          </p:cNvPr>
          <p:cNvPicPr>
            <a:picLocks noChangeAspect="1"/>
          </p:cNvPicPr>
          <p:nvPr/>
        </p:nvPicPr>
        <p:blipFill rotWithShape="1">
          <a:blip r:embed="rId3">
            <a:clrChange>
              <a:clrFrom>
                <a:srgbClr val="F7F7F7"/>
              </a:clrFrom>
              <a:clrTo>
                <a:srgbClr val="F7F7F7">
                  <a:alpha val="0"/>
                </a:srgbClr>
              </a:clrTo>
            </a:clrChange>
            <a:lum bright="70000" contrast="-70000"/>
            <a:extLst>
              <a:ext uri="{28A0092B-C50C-407E-A947-70E740481C1C}">
                <a14:useLocalDpi xmlns:a14="http://schemas.microsoft.com/office/drawing/2010/main" val="0"/>
              </a:ext>
            </a:extLst>
          </a:blip>
          <a:srcRect l="28764" r="28763"/>
          <a:stretch/>
        </p:blipFill>
        <p:spPr>
          <a:xfrm>
            <a:off x="1849110" y="1401046"/>
            <a:ext cx="473330" cy="1114425"/>
          </a:xfrm>
          <a:prstGeom prst="rect">
            <a:avLst/>
          </a:prstGeom>
        </p:spPr>
      </p:pic>
      <p:pic>
        <p:nvPicPr>
          <p:cNvPr id="31" name="Picture 30">
            <a:extLst>
              <a:ext uri="{FF2B5EF4-FFF2-40B4-BE49-F238E27FC236}">
                <a16:creationId xmlns:a16="http://schemas.microsoft.com/office/drawing/2014/main" id="{46698D0A-79B5-4898-A661-B623ADD74BCC}"/>
              </a:ext>
            </a:extLst>
          </p:cNvPr>
          <p:cNvPicPr>
            <a:picLocks noChangeAspect="1"/>
          </p:cNvPicPr>
          <p:nvPr/>
        </p:nvPicPr>
        <p:blipFill rotWithShape="1">
          <a:blip r:embed="rId3">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8764" r="28763"/>
          <a:stretch/>
        </p:blipFill>
        <p:spPr>
          <a:xfrm>
            <a:off x="983468" y="1411818"/>
            <a:ext cx="473329" cy="1110062"/>
          </a:xfrm>
          <a:prstGeom prst="rect">
            <a:avLst/>
          </a:prstGeom>
        </p:spPr>
      </p:pic>
      <p:pic>
        <p:nvPicPr>
          <p:cNvPr id="40" name="Picture 39">
            <a:extLst>
              <a:ext uri="{FF2B5EF4-FFF2-40B4-BE49-F238E27FC236}">
                <a16:creationId xmlns:a16="http://schemas.microsoft.com/office/drawing/2014/main" id="{A33D99B0-DF09-4E1F-AD33-BF98952649B9}"/>
              </a:ext>
            </a:extLst>
          </p:cNvPr>
          <p:cNvPicPr>
            <a:picLocks noChangeAspect="1"/>
          </p:cNvPicPr>
          <p:nvPr/>
        </p:nvPicPr>
        <p:blipFill rotWithShape="1">
          <a:blip r:embed="rId3">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8764" r="28763"/>
          <a:stretch/>
        </p:blipFill>
        <p:spPr>
          <a:xfrm>
            <a:off x="2285904" y="3058006"/>
            <a:ext cx="473329" cy="1110062"/>
          </a:xfrm>
          <a:prstGeom prst="rect">
            <a:avLst/>
          </a:prstGeom>
        </p:spPr>
      </p:pic>
      <p:pic>
        <p:nvPicPr>
          <p:cNvPr id="41" name="Picture 40">
            <a:extLst>
              <a:ext uri="{FF2B5EF4-FFF2-40B4-BE49-F238E27FC236}">
                <a16:creationId xmlns:a16="http://schemas.microsoft.com/office/drawing/2014/main" id="{D71B624A-664F-4B77-AC32-5997EEF7DE6E}"/>
              </a:ext>
            </a:extLst>
          </p:cNvPr>
          <p:cNvPicPr>
            <a:picLocks noChangeAspect="1"/>
          </p:cNvPicPr>
          <p:nvPr/>
        </p:nvPicPr>
        <p:blipFill rotWithShape="1">
          <a:blip r:embed="rId3">
            <a:clrChange>
              <a:clrFrom>
                <a:srgbClr val="F7F7F7"/>
              </a:clrFrom>
              <a:clrTo>
                <a:srgbClr val="F7F7F7">
                  <a:alpha val="0"/>
                </a:srgbClr>
              </a:clrTo>
            </a:clrChange>
            <a:lum bright="70000" contrast="-70000"/>
            <a:extLst>
              <a:ext uri="{28A0092B-C50C-407E-A947-70E740481C1C}">
                <a14:useLocalDpi xmlns:a14="http://schemas.microsoft.com/office/drawing/2010/main" val="0"/>
              </a:ext>
            </a:extLst>
          </a:blip>
          <a:srcRect l="28764" r="28763"/>
          <a:stretch/>
        </p:blipFill>
        <p:spPr>
          <a:xfrm>
            <a:off x="4020416" y="3053644"/>
            <a:ext cx="473330" cy="1114425"/>
          </a:xfrm>
          <a:prstGeom prst="rect">
            <a:avLst/>
          </a:prstGeom>
        </p:spPr>
      </p:pic>
      <p:pic>
        <p:nvPicPr>
          <p:cNvPr id="42" name="Picture 41">
            <a:extLst>
              <a:ext uri="{FF2B5EF4-FFF2-40B4-BE49-F238E27FC236}">
                <a16:creationId xmlns:a16="http://schemas.microsoft.com/office/drawing/2014/main" id="{81EBD72A-5E48-44EA-9202-FC9F5D90AB63}"/>
              </a:ext>
            </a:extLst>
          </p:cNvPr>
          <p:cNvPicPr>
            <a:picLocks noChangeAspect="1"/>
          </p:cNvPicPr>
          <p:nvPr/>
        </p:nvPicPr>
        <p:blipFill rotWithShape="1">
          <a:blip r:embed="rId3">
            <a:clrChange>
              <a:clrFrom>
                <a:srgbClr val="F7F7F7"/>
              </a:clrFrom>
              <a:clrTo>
                <a:srgbClr val="F7F7F7">
                  <a:alpha val="0"/>
                </a:srgbClr>
              </a:clrTo>
            </a:clrChange>
            <a:lum bright="70000" contrast="-70000"/>
            <a:extLst>
              <a:ext uri="{28A0092B-C50C-407E-A947-70E740481C1C}">
                <a14:useLocalDpi xmlns:a14="http://schemas.microsoft.com/office/drawing/2010/main" val="0"/>
              </a:ext>
            </a:extLst>
          </a:blip>
          <a:srcRect l="28764" r="28763"/>
          <a:stretch/>
        </p:blipFill>
        <p:spPr>
          <a:xfrm>
            <a:off x="3588368" y="3053644"/>
            <a:ext cx="473330" cy="1114425"/>
          </a:xfrm>
          <a:prstGeom prst="rect">
            <a:avLst/>
          </a:prstGeom>
        </p:spPr>
      </p:pic>
      <p:pic>
        <p:nvPicPr>
          <p:cNvPr id="43" name="Picture 42">
            <a:extLst>
              <a:ext uri="{FF2B5EF4-FFF2-40B4-BE49-F238E27FC236}">
                <a16:creationId xmlns:a16="http://schemas.microsoft.com/office/drawing/2014/main" id="{E63261CC-0097-467F-81C7-2C357249320C}"/>
              </a:ext>
            </a:extLst>
          </p:cNvPr>
          <p:cNvPicPr>
            <a:picLocks noChangeAspect="1"/>
          </p:cNvPicPr>
          <p:nvPr/>
        </p:nvPicPr>
        <p:blipFill rotWithShape="1">
          <a:blip r:embed="rId3">
            <a:clrChange>
              <a:clrFrom>
                <a:srgbClr val="F7F7F7"/>
              </a:clrFrom>
              <a:clrTo>
                <a:srgbClr val="F7F7F7">
                  <a:alpha val="0"/>
                </a:srgbClr>
              </a:clrTo>
            </a:clrChange>
            <a:lum bright="70000" contrast="-70000"/>
            <a:extLst>
              <a:ext uri="{28A0092B-C50C-407E-A947-70E740481C1C}">
                <a14:useLocalDpi xmlns:a14="http://schemas.microsoft.com/office/drawing/2010/main" val="0"/>
              </a:ext>
            </a:extLst>
          </a:blip>
          <a:srcRect l="28764" r="28763"/>
          <a:stretch/>
        </p:blipFill>
        <p:spPr>
          <a:xfrm>
            <a:off x="3156320" y="3053644"/>
            <a:ext cx="473330" cy="1114425"/>
          </a:xfrm>
          <a:prstGeom prst="rect">
            <a:avLst/>
          </a:prstGeom>
        </p:spPr>
      </p:pic>
      <p:pic>
        <p:nvPicPr>
          <p:cNvPr id="44" name="Picture 43">
            <a:extLst>
              <a:ext uri="{FF2B5EF4-FFF2-40B4-BE49-F238E27FC236}">
                <a16:creationId xmlns:a16="http://schemas.microsoft.com/office/drawing/2014/main" id="{6E433D43-558C-4906-8E5A-B785E2EA41D9}"/>
              </a:ext>
            </a:extLst>
          </p:cNvPr>
          <p:cNvPicPr>
            <a:picLocks noChangeAspect="1"/>
          </p:cNvPicPr>
          <p:nvPr/>
        </p:nvPicPr>
        <p:blipFill rotWithShape="1">
          <a:blip r:embed="rId3">
            <a:clrChange>
              <a:clrFrom>
                <a:srgbClr val="F7F7F7"/>
              </a:clrFrom>
              <a:clrTo>
                <a:srgbClr val="F7F7F7">
                  <a:alpha val="0"/>
                </a:srgbClr>
              </a:clrTo>
            </a:clrChange>
            <a:lum bright="70000" contrast="-70000"/>
            <a:extLst>
              <a:ext uri="{28A0092B-C50C-407E-A947-70E740481C1C}">
                <a14:useLocalDpi xmlns:a14="http://schemas.microsoft.com/office/drawing/2010/main" val="0"/>
              </a:ext>
            </a:extLst>
          </a:blip>
          <a:srcRect l="28764" r="28763"/>
          <a:stretch/>
        </p:blipFill>
        <p:spPr>
          <a:xfrm>
            <a:off x="2724272" y="3053644"/>
            <a:ext cx="473330" cy="1114425"/>
          </a:xfrm>
          <a:prstGeom prst="rect">
            <a:avLst/>
          </a:prstGeom>
        </p:spPr>
      </p:pic>
      <p:pic>
        <p:nvPicPr>
          <p:cNvPr id="45" name="Picture 44">
            <a:extLst>
              <a:ext uri="{FF2B5EF4-FFF2-40B4-BE49-F238E27FC236}">
                <a16:creationId xmlns:a16="http://schemas.microsoft.com/office/drawing/2014/main" id="{73F5F9F6-0FB1-4ACF-B892-9A4551985DFC}"/>
              </a:ext>
            </a:extLst>
          </p:cNvPr>
          <p:cNvPicPr>
            <a:picLocks noChangeAspect="1"/>
          </p:cNvPicPr>
          <p:nvPr/>
        </p:nvPicPr>
        <p:blipFill rotWithShape="1">
          <a:blip r:embed="rId3">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8764" r="28763"/>
          <a:stretch/>
        </p:blipFill>
        <p:spPr>
          <a:xfrm>
            <a:off x="1847564" y="3058006"/>
            <a:ext cx="473329" cy="1110062"/>
          </a:xfrm>
          <a:prstGeom prst="rect">
            <a:avLst/>
          </a:prstGeom>
        </p:spPr>
      </p:pic>
      <p:pic>
        <p:nvPicPr>
          <p:cNvPr id="46" name="Picture 45">
            <a:extLst>
              <a:ext uri="{FF2B5EF4-FFF2-40B4-BE49-F238E27FC236}">
                <a16:creationId xmlns:a16="http://schemas.microsoft.com/office/drawing/2014/main" id="{58501A14-8599-47E8-ADCA-93A1EDE0D6C9}"/>
              </a:ext>
            </a:extLst>
          </p:cNvPr>
          <p:cNvPicPr>
            <a:picLocks noChangeAspect="1"/>
          </p:cNvPicPr>
          <p:nvPr/>
        </p:nvPicPr>
        <p:blipFill rotWithShape="1">
          <a:blip r:embed="rId3">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8764" r="28763"/>
          <a:stretch/>
        </p:blipFill>
        <p:spPr>
          <a:xfrm>
            <a:off x="1415516" y="3058006"/>
            <a:ext cx="473329" cy="1110062"/>
          </a:xfrm>
          <a:prstGeom prst="rect">
            <a:avLst/>
          </a:prstGeom>
        </p:spPr>
      </p:pic>
      <p:pic>
        <p:nvPicPr>
          <p:cNvPr id="47" name="Picture 46">
            <a:extLst>
              <a:ext uri="{FF2B5EF4-FFF2-40B4-BE49-F238E27FC236}">
                <a16:creationId xmlns:a16="http://schemas.microsoft.com/office/drawing/2014/main" id="{8E2910B0-9F7B-4DE4-BA72-B1D5F0A7D3CC}"/>
              </a:ext>
            </a:extLst>
          </p:cNvPr>
          <p:cNvPicPr>
            <a:picLocks noChangeAspect="1"/>
          </p:cNvPicPr>
          <p:nvPr/>
        </p:nvPicPr>
        <p:blipFill rotWithShape="1">
          <a:blip r:embed="rId3">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8764" r="28763"/>
          <a:stretch/>
        </p:blipFill>
        <p:spPr>
          <a:xfrm>
            <a:off x="983468" y="3064416"/>
            <a:ext cx="473329" cy="1110062"/>
          </a:xfrm>
          <a:prstGeom prst="rect">
            <a:avLst/>
          </a:prstGeom>
        </p:spPr>
      </p:pic>
      <p:graphicFrame>
        <p:nvGraphicFramePr>
          <p:cNvPr id="48" name="Chart 47">
            <a:extLst>
              <a:ext uri="{FF2B5EF4-FFF2-40B4-BE49-F238E27FC236}">
                <a16:creationId xmlns:a16="http://schemas.microsoft.com/office/drawing/2014/main" id="{91BAC44E-A270-46C4-A8F8-673F64F1685C}"/>
              </a:ext>
            </a:extLst>
          </p:cNvPr>
          <p:cNvGraphicFramePr/>
          <p:nvPr>
            <p:extLst>
              <p:ext uri="{D42A27DB-BD31-4B8C-83A1-F6EECF244321}">
                <p14:modId xmlns:p14="http://schemas.microsoft.com/office/powerpoint/2010/main" val="171991058"/>
              </p:ext>
            </p:extLst>
          </p:nvPr>
        </p:nvGraphicFramePr>
        <p:xfrm>
          <a:off x="1056611" y="4168068"/>
          <a:ext cx="3426069" cy="19910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7671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DA6182-7978-49F1-BC9C-F89D776EFBB2}"/>
              </a:ext>
            </a:extLst>
          </p:cNvPr>
          <p:cNvSpPr>
            <a:spLocks noGrp="1"/>
          </p:cNvSpPr>
          <p:nvPr>
            <p:ph sz="quarter" idx="16"/>
          </p:nvPr>
        </p:nvSpPr>
        <p:spPr>
          <a:solidFill>
            <a:schemeClr val="accent2"/>
          </a:solidFill>
        </p:spPr>
        <p:txBody>
          <a:bodyPr/>
          <a:lstStyle/>
          <a:p>
            <a:pPr algn="ctr"/>
            <a:r>
              <a:rPr lang="en-GB" sz="4800" dirty="0">
                <a:solidFill>
                  <a:schemeClr val="bg1"/>
                </a:solidFill>
                <a:latin typeface="Verdana" charset="0"/>
                <a:ea typeface="MS PGothic" charset="0"/>
              </a:rPr>
              <a:t>56%</a:t>
            </a:r>
          </a:p>
          <a:p>
            <a:pPr algn="ctr"/>
            <a:r>
              <a:rPr lang="en-GB" dirty="0">
                <a:solidFill>
                  <a:schemeClr val="bg1"/>
                </a:solidFill>
                <a:latin typeface="Verdana" charset="0"/>
                <a:ea typeface="MS PGothic" charset="0"/>
              </a:rPr>
              <a:t>Increase in demand for services received since 2012-2013</a:t>
            </a:r>
          </a:p>
          <a:p>
            <a:endParaRPr lang="en-GB" dirty="0"/>
          </a:p>
        </p:txBody>
      </p:sp>
      <p:sp>
        <p:nvSpPr>
          <p:cNvPr id="3" name="Content Placeholder 2">
            <a:extLst>
              <a:ext uri="{FF2B5EF4-FFF2-40B4-BE49-F238E27FC236}">
                <a16:creationId xmlns:a16="http://schemas.microsoft.com/office/drawing/2014/main" id="{3A4CABBE-4D76-4D52-A22B-FCACD5D4CF2F}"/>
              </a:ext>
            </a:extLst>
          </p:cNvPr>
          <p:cNvSpPr>
            <a:spLocks noGrp="1"/>
          </p:cNvSpPr>
          <p:nvPr>
            <p:ph sz="quarter" idx="17"/>
          </p:nvPr>
        </p:nvSpPr>
        <p:spPr>
          <a:solidFill>
            <a:schemeClr val="accent3"/>
          </a:solidFill>
        </p:spPr>
        <p:txBody>
          <a:bodyPr/>
          <a:lstStyle/>
          <a:p>
            <a:pPr algn="ctr">
              <a:defRPr/>
            </a:pPr>
            <a:r>
              <a:rPr lang="en-US" altLang="en-US" sz="3600" dirty="0">
                <a:solidFill>
                  <a:schemeClr val="bg1"/>
                </a:solidFill>
                <a:cs typeface="Verdana" panose="020B0604030504040204" pitchFamily="34" charset="0"/>
              </a:rPr>
              <a:t>DOUBLING</a:t>
            </a:r>
          </a:p>
          <a:p>
            <a:pPr algn="ctr">
              <a:defRPr/>
            </a:pPr>
            <a:r>
              <a:rPr lang="en-US" altLang="en-US" dirty="0">
                <a:solidFill>
                  <a:schemeClr val="bg1"/>
                </a:solidFill>
                <a:cs typeface="Verdana" panose="020B0604030504040204" pitchFamily="34" charset="0"/>
              </a:rPr>
              <a:t>presentation at A&amp;E for psychiatric conditions / self harm over the last 10 years</a:t>
            </a:r>
          </a:p>
          <a:p>
            <a:pPr algn="ctr">
              <a:defRPr/>
            </a:pPr>
            <a:r>
              <a:rPr lang="en-US" altLang="en-US" dirty="0" err="1">
                <a:solidFill>
                  <a:schemeClr val="bg1"/>
                </a:solidFill>
                <a:cs typeface="Verdana" panose="020B0604030504040204" pitchFamily="34" charset="0"/>
              </a:rPr>
              <a:t>CentreForum</a:t>
            </a:r>
            <a:r>
              <a:rPr lang="en-US" altLang="en-US" dirty="0">
                <a:solidFill>
                  <a:schemeClr val="bg1"/>
                </a:solidFill>
                <a:cs typeface="Verdana" panose="020B0604030504040204" pitchFamily="34" charset="0"/>
              </a:rPr>
              <a:t> (2016) </a:t>
            </a:r>
          </a:p>
          <a:p>
            <a:endParaRPr lang="en-GB" dirty="0"/>
          </a:p>
        </p:txBody>
      </p:sp>
      <p:sp>
        <p:nvSpPr>
          <p:cNvPr id="4" name="Title 3">
            <a:extLst>
              <a:ext uri="{FF2B5EF4-FFF2-40B4-BE49-F238E27FC236}">
                <a16:creationId xmlns:a16="http://schemas.microsoft.com/office/drawing/2014/main" id="{489322D8-8333-4713-9ACE-CBD004C0E8E1}"/>
              </a:ext>
            </a:extLst>
          </p:cNvPr>
          <p:cNvSpPr>
            <a:spLocks noGrp="1"/>
          </p:cNvSpPr>
          <p:nvPr>
            <p:ph type="title"/>
          </p:nvPr>
        </p:nvSpPr>
        <p:spPr/>
        <p:txBody>
          <a:bodyPr/>
          <a:lstStyle/>
          <a:p>
            <a:r>
              <a:rPr lang="en-GB" dirty="0">
                <a:latin typeface="Verdana" charset="0"/>
                <a:ea typeface="MS PGothic" charset="0"/>
              </a:rPr>
              <a:t>Increase in demand for CAMHS</a:t>
            </a:r>
            <a:endParaRPr lang="en-GB" dirty="0"/>
          </a:p>
        </p:txBody>
      </p:sp>
      <p:sp>
        <p:nvSpPr>
          <p:cNvPr id="6" name="Slide Number Placeholder 5">
            <a:extLst>
              <a:ext uri="{FF2B5EF4-FFF2-40B4-BE49-F238E27FC236}">
                <a16:creationId xmlns:a16="http://schemas.microsoft.com/office/drawing/2014/main" id="{E7DBBDAA-E7D9-4EBF-A9C7-8A27531085A4}"/>
              </a:ext>
            </a:extLst>
          </p:cNvPr>
          <p:cNvSpPr>
            <a:spLocks noGrp="1"/>
          </p:cNvSpPr>
          <p:nvPr>
            <p:ph type="sldNum" sz="quarter" idx="4"/>
          </p:nvPr>
        </p:nvSpPr>
        <p:spPr/>
        <p:txBody>
          <a:bodyPr/>
          <a:lstStyle/>
          <a:p>
            <a:fld id="{462AC695-DD95-4246-9D7F-71FDA65D9A0C}" type="slidenum">
              <a:rPr lang="en-US" smtClean="0"/>
              <a:pPr/>
              <a:t>13</a:t>
            </a:fld>
            <a:endParaRPr lang="en-US" dirty="0"/>
          </a:p>
        </p:txBody>
      </p:sp>
      <p:sp>
        <p:nvSpPr>
          <p:cNvPr id="7" name="Content Placeholder 6">
            <a:extLst>
              <a:ext uri="{FF2B5EF4-FFF2-40B4-BE49-F238E27FC236}">
                <a16:creationId xmlns:a16="http://schemas.microsoft.com/office/drawing/2014/main" id="{47EA5760-59FD-435B-B26E-23E426F5E46C}"/>
              </a:ext>
            </a:extLst>
          </p:cNvPr>
          <p:cNvSpPr>
            <a:spLocks noGrp="1"/>
          </p:cNvSpPr>
          <p:nvPr>
            <p:ph sz="quarter" idx="10"/>
          </p:nvPr>
        </p:nvSpPr>
        <p:spPr/>
        <p:txBody>
          <a:bodyPr/>
          <a:lstStyle/>
          <a:p>
            <a:r>
              <a:rPr lang="en-US" b="1" dirty="0">
                <a:latin typeface="Verdana" charset="0"/>
                <a:ea typeface="MS PGothic" charset="0"/>
              </a:rPr>
              <a:t>Increase could be explained by an increase in:</a:t>
            </a:r>
          </a:p>
          <a:p>
            <a:pPr marL="400050" lvl="1">
              <a:buFont typeface="Arial" charset="0"/>
              <a:buChar char="•"/>
            </a:pPr>
            <a:r>
              <a:rPr lang="en-US" b="0" dirty="0">
                <a:latin typeface="Verdana" charset="0"/>
                <a:cs typeface="Verdana" charset="0"/>
              </a:rPr>
              <a:t>Mental health problems </a:t>
            </a:r>
          </a:p>
          <a:p>
            <a:pPr marL="400050" lvl="1">
              <a:buFont typeface="Arial" charset="0"/>
              <a:buChar char="•"/>
            </a:pPr>
            <a:r>
              <a:rPr lang="en-US" b="0" dirty="0">
                <a:latin typeface="Verdana" charset="0"/>
                <a:cs typeface="Verdana" charset="0"/>
              </a:rPr>
              <a:t>Help seeking</a:t>
            </a:r>
          </a:p>
          <a:p>
            <a:endParaRPr lang="en-GB" dirty="0"/>
          </a:p>
        </p:txBody>
      </p:sp>
    </p:spTree>
    <p:extLst>
      <p:ext uri="{BB962C8B-B14F-4D97-AF65-F5344CB8AC3E}">
        <p14:creationId xmlns:p14="http://schemas.microsoft.com/office/powerpoint/2010/main" val="804580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picture containing clock&#10;&#10;Description automatically generated">
            <a:extLst>
              <a:ext uri="{FF2B5EF4-FFF2-40B4-BE49-F238E27FC236}">
                <a16:creationId xmlns:a16="http://schemas.microsoft.com/office/drawing/2014/main" id="{D1630297-23FC-4A74-B527-EBFCFF328CCF}"/>
              </a:ext>
            </a:extLst>
          </p:cNvPr>
          <p:cNvPicPr>
            <a:picLocks noGrp="1" noChangeAspect="1"/>
          </p:cNvPicPr>
          <p:nvPr>
            <p:ph sz="quarter" idx="13"/>
          </p:nvPr>
        </p:nvPicPr>
        <p:blipFill>
          <a:blip r:embed="rId2"/>
          <a:stretch>
            <a:fillRect/>
          </a:stretch>
        </p:blipFill>
        <p:spPr>
          <a:xfrm>
            <a:off x="907733" y="2205038"/>
            <a:ext cx="7438072" cy="3914775"/>
          </a:xfrm>
        </p:spPr>
      </p:pic>
      <p:sp>
        <p:nvSpPr>
          <p:cNvPr id="2" name="Title 1">
            <a:extLst>
              <a:ext uri="{FF2B5EF4-FFF2-40B4-BE49-F238E27FC236}">
                <a16:creationId xmlns:a16="http://schemas.microsoft.com/office/drawing/2014/main" id="{9C16B42A-1AF9-4251-8089-C5786C628F37}"/>
              </a:ext>
            </a:extLst>
          </p:cNvPr>
          <p:cNvSpPr>
            <a:spLocks noGrp="1"/>
          </p:cNvSpPr>
          <p:nvPr>
            <p:ph type="title"/>
          </p:nvPr>
        </p:nvSpPr>
        <p:spPr/>
        <p:txBody>
          <a:bodyPr/>
          <a:lstStyle/>
          <a:p>
            <a:r>
              <a:rPr lang="en-US" dirty="0"/>
              <a:t>The workforce problem based on experts</a:t>
            </a:r>
            <a:endParaRPr lang="en-GB" dirty="0"/>
          </a:p>
        </p:txBody>
      </p:sp>
      <p:sp>
        <p:nvSpPr>
          <p:cNvPr id="5" name="Slide Number Placeholder 4">
            <a:extLst>
              <a:ext uri="{FF2B5EF4-FFF2-40B4-BE49-F238E27FC236}">
                <a16:creationId xmlns:a16="http://schemas.microsoft.com/office/drawing/2014/main" id="{620685F1-F965-4D09-A9AF-EFA92619614D}"/>
              </a:ext>
            </a:extLst>
          </p:cNvPr>
          <p:cNvSpPr>
            <a:spLocks noGrp="1"/>
          </p:cNvSpPr>
          <p:nvPr>
            <p:ph type="sldNum" sz="quarter" idx="4"/>
          </p:nvPr>
        </p:nvSpPr>
        <p:spPr/>
        <p:txBody>
          <a:bodyPr/>
          <a:lstStyle/>
          <a:p>
            <a:fld id="{462AC695-DD95-4246-9D7F-71FDA65D9A0C}" type="slidenum">
              <a:rPr lang="en-US" smtClean="0"/>
              <a:pPr/>
              <a:t>14</a:t>
            </a:fld>
            <a:endParaRPr lang="en-US" dirty="0"/>
          </a:p>
        </p:txBody>
      </p:sp>
      <p:sp>
        <p:nvSpPr>
          <p:cNvPr id="6" name="Content Placeholder 5">
            <a:extLst>
              <a:ext uri="{FF2B5EF4-FFF2-40B4-BE49-F238E27FC236}">
                <a16:creationId xmlns:a16="http://schemas.microsoft.com/office/drawing/2014/main" id="{694188CE-BA30-486A-9247-663F2118C9D6}"/>
              </a:ext>
            </a:extLst>
          </p:cNvPr>
          <p:cNvSpPr>
            <a:spLocks noGrp="1"/>
          </p:cNvSpPr>
          <p:nvPr>
            <p:ph sz="quarter" idx="10"/>
          </p:nvPr>
        </p:nvSpPr>
        <p:spPr>
          <a:xfrm>
            <a:off x="372110" y="1242248"/>
            <a:ext cx="8399780" cy="698344"/>
          </a:xfrm>
          <a:solidFill>
            <a:schemeClr val="accent4"/>
          </a:solidFill>
        </p:spPr>
        <p:txBody>
          <a:bodyPr/>
          <a:lstStyle/>
          <a:p>
            <a:r>
              <a:rPr lang="en-GB" sz="1800" dirty="0">
                <a:solidFill>
                  <a:schemeClr val="bg1"/>
                </a:solidFill>
              </a:rPr>
              <a:t>If every trained psychologist worked 50 hours a week only seeing patients (no lunch) they would meet only 12% of current demand</a:t>
            </a:r>
          </a:p>
          <a:p>
            <a:endParaRPr lang="en-GB" dirty="0"/>
          </a:p>
        </p:txBody>
      </p:sp>
    </p:spTree>
    <p:extLst>
      <p:ext uri="{BB962C8B-B14F-4D97-AF65-F5344CB8AC3E}">
        <p14:creationId xmlns:p14="http://schemas.microsoft.com/office/powerpoint/2010/main" val="167629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4CBF2-5D7B-4BA4-BC4D-226CBC979CC2}"/>
              </a:ext>
            </a:extLst>
          </p:cNvPr>
          <p:cNvSpPr>
            <a:spLocks noGrp="1"/>
          </p:cNvSpPr>
          <p:nvPr>
            <p:ph type="title"/>
          </p:nvPr>
        </p:nvSpPr>
        <p:spPr>
          <a:xfrm>
            <a:off x="258426" y="697341"/>
            <a:ext cx="8229600" cy="698344"/>
          </a:xfrm>
        </p:spPr>
        <p:txBody>
          <a:bodyPr/>
          <a:lstStyle/>
          <a:p>
            <a:r>
              <a:rPr lang="en-US" dirty="0"/>
              <a:t>Spectrums of need and competence</a:t>
            </a:r>
            <a:endParaRPr lang="en-GB" dirty="0"/>
          </a:p>
        </p:txBody>
      </p:sp>
      <p:sp>
        <p:nvSpPr>
          <p:cNvPr id="5" name="Slide Number Placeholder 4">
            <a:extLst>
              <a:ext uri="{FF2B5EF4-FFF2-40B4-BE49-F238E27FC236}">
                <a16:creationId xmlns:a16="http://schemas.microsoft.com/office/drawing/2014/main" id="{853F62A7-B0B2-49B6-A0E7-AF9C09779014}"/>
              </a:ext>
            </a:extLst>
          </p:cNvPr>
          <p:cNvSpPr>
            <a:spLocks noGrp="1"/>
          </p:cNvSpPr>
          <p:nvPr>
            <p:ph type="sldNum" sz="quarter" idx="4"/>
          </p:nvPr>
        </p:nvSpPr>
        <p:spPr/>
        <p:txBody>
          <a:bodyPr/>
          <a:lstStyle/>
          <a:p>
            <a:fld id="{462AC695-DD95-4246-9D7F-71FDA65D9A0C}" type="slidenum">
              <a:rPr lang="en-US" smtClean="0"/>
              <a:pPr/>
              <a:t>15</a:t>
            </a:fld>
            <a:endParaRPr lang="en-US" dirty="0"/>
          </a:p>
        </p:txBody>
      </p:sp>
      <p:grpSp>
        <p:nvGrpSpPr>
          <p:cNvPr id="56" name="Group 55">
            <a:extLst>
              <a:ext uri="{FF2B5EF4-FFF2-40B4-BE49-F238E27FC236}">
                <a16:creationId xmlns:a16="http://schemas.microsoft.com/office/drawing/2014/main" id="{51862D39-732B-4B89-91E4-641CE87591C2}"/>
              </a:ext>
            </a:extLst>
          </p:cNvPr>
          <p:cNvGrpSpPr/>
          <p:nvPr/>
        </p:nvGrpSpPr>
        <p:grpSpPr>
          <a:xfrm>
            <a:off x="2357754" y="5751254"/>
            <a:ext cx="4590510" cy="253916"/>
            <a:chOff x="1619672" y="6704111"/>
            <a:chExt cx="6120680" cy="338555"/>
          </a:xfrm>
        </p:grpSpPr>
        <p:cxnSp>
          <p:nvCxnSpPr>
            <p:cNvPr id="57" name="Straight Arrow Connector 56">
              <a:extLst>
                <a:ext uri="{FF2B5EF4-FFF2-40B4-BE49-F238E27FC236}">
                  <a16:creationId xmlns:a16="http://schemas.microsoft.com/office/drawing/2014/main" id="{6AD9E9E2-6862-4782-8069-1BE53FDE4EAE}"/>
                </a:ext>
              </a:extLst>
            </p:cNvPr>
            <p:cNvCxnSpPr/>
            <p:nvPr/>
          </p:nvCxnSpPr>
          <p:spPr>
            <a:xfrm flipH="1">
              <a:off x="1619672" y="6858000"/>
              <a:ext cx="612068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C624969-890D-428B-A354-6D89F3BEDC55}"/>
                </a:ext>
              </a:extLst>
            </p:cNvPr>
            <p:cNvSpPr txBox="1"/>
            <p:nvPr/>
          </p:nvSpPr>
          <p:spPr>
            <a:xfrm>
              <a:off x="3426565" y="6704111"/>
              <a:ext cx="2973464" cy="338555"/>
            </a:xfrm>
            <a:prstGeom prst="rect">
              <a:avLst/>
            </a:prstGeom>
            <a:solidFill>
              <a:schemeClr val="bg1"/>
            </a:solidFill>
            <a:ln>
              <a:solidFill>
                <a:schemeClr val="accent1">
                  <a:shade val="95000"/>
                  <a:satMod val="105000"/>
                </a:schemeClr>
              </a:solidFill>
            </a:ln>
          </p:spPr>
          <p:txBody>
            <a:bodyPr wrap="none" rtlCol="0">
              <a:spAutoFit/>
            </a:bodyPr>
            <a:lstStyle/>
            <a:p>
              <a:pPr fontAlgn="base">
                <a:spcBef>
                  <a:spcPct val="0"/>
                </a:spcBef>
                <a:spcAft>
                  <a:spcPct val="0"/>
                </a:spcAft>
              </a:pPr>
              <a:r>
                <a:rPr lang="en-GB" sz="1050" b="1" dirty="0">
                  <a:solidFill>
                    <a:srgbClr val="7FA1AC">
                      <a:lumMod val="50000"/>
                    </a:srgbClr>
                  </a:solidFill>
                </a:rPr>
                <a:t>Quantity of Needs Services</a:t>
              </a:r>
            </a:p>
          </p:txBody>
        </p:sp>
      </p:grpSp>
      <p:cxnSp>
        <p:nvCxnSpPr>
          <p:cNvPr id="59" name="Straight Arrow Connector 58">
            <a:extLst>
              <a:ext uri="{FF2B5EF4-FFF2-40B4-BE49-F238E27FC236}">
                <a16:creationId xmlns:a16="http://schemas.microsoft.com/office/drawing/2014/main" id="{6628287D-4311-40F1-96F1-6F70ACD1E2E7}"/>
              </a:ext>
            </a:extLst>
          </p:cNvPr>
          <p:cNvCxnSpPr>
            <a:cxnSpLocks/>
          </p:cNvCxnSpPr>
          <p:nvPr/>
        </p:nvCxnSpPr>
        <p:spPr>
          <a:xfrm flipV="1">
            <a:off x="1752233" y="2024844"/>
            <a:ext cx="0" cy="3672408"/>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8A9FDD94-C638-41DA-A6B4-6BCE5C33715F}"/>
              </a:ext>
            </a:extLst>
          </p:cNvPr>
          <p:cNvSpPr txBox="1"/>
          <p:nvPr/>
        </p:nvSpPr>
        <p:spPr>
          <a:xfrm>
            <a:off x="1169622" y="1555340"/>
            <a:ext cx="1380506" cy="230832"/>
          </a:xfrm>
          <a:prstGeom prst="rect">
            <a:avLst/>
          </a:prstGeom>
          <a:noFill/>
        </p:spPr>
        <p:txBody>
          <a:bodyPr wrap="none" rtlCol="0">
            <a:spAutoFit/>
          </a:bodyPr>
          <a:lstStyle/>
          <a:p>
            <a:pPr fontAlgn="base">
              <a:spcBef>
                <a:spcPct val="0"/>
              </a:spcBef>
              <a:spcAft>
                <a:spcPct val="0"/>
              </a:spcAft>
            </a:pPr>
            <a:r>
              <a:rPr lang="en-GB" sz="900" b="1" dirty="0">
                <a:solidFill>
                  <a:srgbClr val="000000"/>
                </a:solidFill>
              </a:rPr>
              <a:t>Frequency of need</a:t>
            </a:r>
          </a:p>
        </p:txBody>
      </p:sp>
      <p:sp>
        <p:nvSpPr>
          <p:cNvPr id="61" name="TextBox 60">
            <a:extLst>
              <a:ext uri="{FF2B5EF4-FFF2-40B4-BE49-F238E27FC236}">
                <a16:creationId xmlns:a16="http://schemas.microsoft.com/office/drawing/2014/main" id="{744463E0-63CE-462C-81C3-64252C552727}"/>
              </a:ext>
            </a:extLst>
          </p:cNvPr>
          <p:cNvSpPr txBox="1"/>
          <p:nvPr/>
        </p:nvSpPr>
        <p:spPr>
          <a:xfrm>
            <a:off x="1545287" y="1763090"/>
            <a:ext cx="413896" cy="230832"/>
          </a:xfrm>
          <a:prstGeom prst="rect">
            <a:avLst/>
          </a:prstGeom>
          <a:noFill/>
        </p:spPr>
        <p:txBody>
          <a:bodyPr wrap="none" rtlCol="0">
            <a:spAutoFit/>
          </a:bodyPr>
          <a:lstStyle/>
          <a:p>
            <a:pPr algn="ctr" fontAlgn="base">
              <a:spcBef>
                <a:spcPct val="0"/>
              </a:spcBef>
              <a:spcAft>
                <a:spcPct val="0"/>
              </a:spcAft>
            </a:pPr>
            <a:r>
              <a:rPr lang="en-GB" sz="900" dirty="0">
                <a:solidFill>
                  <a:srgbClr val="000000"/>
                </a:solidFill>
              </a:rPr>
              <a:t>Low</a:t>
            </a:r>
          </a:p>
        </p:txBody>
      </p:sp>
      <p:sp>
        <p:nvSpPr>
          <p:cNvPr id="62" name="TextBox 61">
            <a:extLst>
              <a:ext uri="{FF2B5EF4-FFF2-40B4-BE49-F238E27FC236}">
                <a16:creationId xmlns:a16="http://schemas.microsoft.com/office/drawing/2014/main" id="{38E64F57-7A29-4DC0-83EC-239C816578B6}"/>
              </a:ext>
            </a:extLst>
          </p:cNvPr>
          <p:cNvSpPr txBox="1"/>
          <p:nvPr/>
        </p:nvSpPr>
        <p:spPr>
          <a:xfrm>
            <a:off x="1540278" y="5725854"/>
            <a:ext cx="449162" cy="230832"/>
          </a:xfrm>
          <a:prstGeom prst="rect">
            <a:avLst/>
          </a:prstGeom>
          <a:noFill/>
        </p:spPr>
        <p:txBody>
          <a:bodyPr wrap="none" rtlCol="0">
            <a:spAutoFit/>
          </a:bodyPr>
          <a:lstStyle/>
          <a:p>
            <a:pPr algn="ctr" fontAlgn="base">
              <a:spcBef>
                <a:spcPct val="0"/>
              </a:spcBef>
              <a:spcAft>
                <a:spcPct val="0"/>
              </a:spcAft>
            </a:pPr>
            <a:r>
              <a:rPr lang="en-GB" sz="900" dirty="0">
                <a:solidFill>
                  <a:srgbClr val="000000"/>
                </a:solidFill>
              </a:rPr>
              <a:t>High</a:t>
            </a:r>
          </a:p>
        </p:txBody>
      </p:sp>
      <p:cxnSp>
        <p:nvCxnSpPr>
          <p:cNvPr id="63" name="Straight Arrow Connector 62">
            <a:extLst>
              <a:ext uri="{FF2B5EF4-FFF2-40B4-BE49-F238E27FC236}">
                <a16:creationId xmlns:a16="http://schemas.microsoft.com/office/drawing/2014/main" id="{BBC7CFAD-AD08-4493-9B9F-252F22F64AF0}"/>
              </a:ext>
            </a:extLst>
          </p:cNvPr>
          <p:cNvCxnSpPr>
            <a:cxnSpLocks/>
          </p:cNvCxnSpPr>
          <p:nvPr/>
        </p:nvCxnSpPr>
        <p:spPr>
          <a:xfrm flipV="1">
            <a:off x="7013725" y="2024844"/>
            <a:ext cx="0" cy="3672408"/>
          </a:xfrm>
          <a:prstGeom prst="straightConnector1">
            <a:avLst/>
          </a:prstGeom>
          <a:ln w="66675">
            <a:headEnd type="triangle"/>
            <a:tailEnd type="non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863C2CD3-E65B-48CD-97CB-72213DB8AB88}"/>
              </a:ext>
            </a:extLst>
          </p:cNvPr>
          <p:cNvSpPr txBox="1"/>
          <p:nvPr/>
        </p:nvSpPr>
        <p:spPr>
          <a:xfrm>
            <a:off x="6720480" y="1547066"/>
            <a:ext cx="537328" cy="230832"/>
          </a:xfrm>
          <a:prstGeom prst="rect">
            <a:avLst/>
          </a:prstGeom>
          <a:noFill/>
        </p:spPr>
        <p:txBody>
          <a:bodyPr wrap="none" rtlCol="0">
            <a:spAutoFit/>
          </a:bodyPr>
          <a:lstStyle/>
          <a:p>
            <a:pPr algn="ctr" fontAlgn="base">
              <a:spcBef>
                <a:spcPct val="0"/>
              </a:spcBef>
              <a:spcAft>
                <a:spcPct val="0"/>
              </a:spcAft>
            </a:pPr>
            <a:r>
              <a:rPr lang="en-GB" sz="900" b="1" dirty="0">
                <a:solidFill>
                  <a:srgbClr val="000000"/>
                </a:solidFill>
              </a:rPr>
              <a:t>Costs</a:t>
            </a:r>
          </a:p>
        </p:txBody>
      </p:sp>
      <p:sp>
        <p:nvSpPr>
          <p:cNvPr id="65" name="TextBox 64">
            <a:extLst>
              <a:ext uri="{FF2B5EF4-FFF2-40B4-BE49-F238E27FC236}">
                <a16:creationId xmlns:a16="http://schemas.microsoft.com/office/drawing/2014/main" id="{F0EE7874-49D8-45CF-9487-974D7D51E253}"/>
              </a:ext>
            </a:extLst>
          </p:cNvPr>
          <p:cNvSpPr txBox="1"/>
          <p:nvPr/>
        </p:nvSpPr>
        <p:spPr>
          <a:xfrm>
            <a:off x="6793283" y="1720625"/>
            <a:ext cx="426720" cy="219291"/>
          </a:xfrm>
          <a:prstGeom prst="rect">
            <a:avLst/>
          </a:prstGeom>
          <a:noFill/>
        </p:spPr>
        <p:txBody>
          <a:bodyPr wrap="none" rtlCol="0">
            <a:spAutoFit/>
          </a:bodyPr>
          <a:lstStyle/>
          <a:p>
            <a:pPr algn="ctr" fontAlgn="base">
              <a:spcBef>
                <a:spcPct val="0"/>
              </a:spcBef>
              <a:spcAft>
                <a:spcPct val="0"/>
              </a:spcAft>
            </a:pPr>
            <a:r>
              <a:rPr lang="en-GB" sz="825" dirty="0">
                <a:solidFill>
                  <a:srgbClr val="000000"/>
                </a:solidFill>
              </a:rPr>
              <a:t>High</a:t>
            </a:r>
          </a:p>
        </p:txBody>
      </p:sp>
      <p:sp>
        <p:nvSpPr>
          <p:cNvPr id="66" name="TextBox 65">
            <a:extLst>
              <a:ext uri="{FF2B5EF4-FFF2-40B4-BE49-F238E27FC236}">
                <a16:creationId xmlns:a16="http://schemas.microsoft.com/office/drawing/2014/main" id="{852CF17F-5326-4A81-98F3-6706205901C0}"/>
              </a:ext>
            </a:extLst>
          </p:cNvPr>
          <p:cNvSpPr txBox="1"/>
          <p:nvPr/>
        </p:nvSpPr>
        <p:spPr>
          <a:xfrm>
            <a:off x="6836900" y="5643247"/>
            <a:ext cx="413896" cy="230832"/>
          </a:xfrm>
          <a:prstGeom prst="rect">
            <a:avLst/>
          </a:prstGeom>
          <a:noFill/>
        </p:spPr>
        <p:txBody>
          <a:bodyPr wrap="none" rtlCol="0">
            <a:spAutoFit/>
          </a:bodyPr>
          <a:lstStyle/>
          <a:p>
            <a:pPr algn="ctr" fontAlgn="base">
              <a:spcBef>
                <a:spcPct val="0"/>
              </a:spcBef>
              <a:spcAft>
                <a:spcPct val="0"/>
              </a:spcAft>
            </a:pPr>
            <a:r>
              <a:rPr lang="en-GB" sz="900" dirty="0">
                <a:solidFill>
                  <a:srgbClr val="000000"/>
                </a:solidFill>
              </a:rPr>
              <a:t>Low</a:t>
            </a:r>
          </a:p>
        </p:txBody>
      </p:sp>
      <p:cxnSp>
        <p:nvCxnSpPr>
          <p:cNvPr id="67" name="Straight Arrow Connector 66">
            <a:extLst>
              <a:ext uri="{FF2B5EF4-FFF2-40B4-BE49-F238E27FC236}">
                <a16:creationId xmlns:a16="http://schemas.microsoft.com/office/drawing/2014/main" id="{6D04262B-1758-476B-A42A-CEC4DC69FA97}"/>
              </a:ext>
            </a:extLst>
          </p:cNvPr>
          <p:cNvCxnSpPr>
            <a:cxnSpLocks/>
          </p:cNvCxnSpPr>
          <p:nvPr/>
        </p:nvCxnSpPr>
        <p:spPr>
          <a:xfrm>
            <a:off x="7380312" y="2024844"/>
            <a:ext cx="0" cy="3672408"/>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9DCD6A2C-688B-4556-9FAE-BE084D78B963}"/>
              </a:ext>
            </a:extLst>
          </p:cNvPr>
          <p:cNvSpPr txBox="1"/>
          <p:nvPr/>
        </p:nvSpPr>
        <p:spPr>
          <a:xfrm>
            <a:off x="7380313" y="3834269"/>
            <a:ext cx="659155" cy="219291"/>
          </a:xfrm>
          <a:prstGeom prst="rect">
            <a:avLst/>
          </a:prstGeom>
          <a:noFill/>
        </p:spPr>
        <p:txBody>
          <a:bodyPr wrap="none" rtlCol="0">
            <a:spAutoFit/>
          </a:bodyPr>
          <a:lstStyle/>
          <a:p>
            <a:pPr fontAlgn="base">
              <a:spcBef>
                <a:spcPct val="0"/>
              </a:spcBef>
              <a:spcAft>
                <a:spcPct val="0"/>
              </a:spcAft>
            </a:pPr>
            <a:r>
              <a:rPr lang="en-GB" sz="825" dirty="0">
                <a:solidFill>
                  <a:srgbClr val="000000"/>
                </a:solidFill>
              </a:rPr>
              <a:t>Self-care</a:t>
            </a:r>
          </a:p>
        </p:txBody>
      </p:sp>
      <p:cxnSp>
        <p:nvCxnSpPr>
          <p:cNvPr id="69" name="Straight Arrow Connector 68">
            <a:extLst>
              <a:ext uri="{FF2B5EF4-FFF2-40B4-BE49-F238E27FC236}">
                <a16:creationId xmlns:a16="http://schemas.microsoft.com/office/drawing/2014/main" id="{FBCBE67B-280C-497F-AB4C-732DD93130ED}"/>
              </a:ext>
            </a:extLst>
          </p:cNvPr>
          <p:cNvCxnSpPr>
            <a:cxnSpLocks/>
          </p:cNvCxnSpPr>
          <p:nvPr/>
        </p:nvCxnSpPr>
        <p:spPr>
          <a:xfrm>
            <a:off x="2087724" y="2132856"/>
            <a:ext cx="0" cy="2376264"/>
          </a:xfrm>
          <a:prstGeom prst="straightConnector1">
            <a:avLst/>
          </a:prstGeom>
          <a:ln w="22225" cap="flat">
            <a:headEnd type="oval"/>
            <a:tailEnd type="oval"/>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B644498F-EBD8-481C-8C3E-BEFE7C9BFF6D}"/>
              </a:ext>
            </a:extLst>
          </p:cNvPr>
          <p:cNvCxnSpPr>
            <a:cxnSpLocks/>
          </p:cNvCxnSpPr>
          <p:nvPr/>
        </p:nvCxnSpPr>
        <p:spPr>
          <a:xfrm>
            <a:off x="2087724" y="4887163"/>
            <a:ext cx="0" cy="795847"/>
          </a:xfrm>
          <a:prstGeom prst="straightConnector1">
            <a:avLst/>
          </a:prstGeom>
          <a:ln w="22225" cap="flat">
            <a:headEnd type="oval"/>
            <a:tailEnd type="ova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A1AA260-03D2-4309-868E-4234963476C8}"/>
              </a:ext>
            </a:extLst>
          </p:cNvPr>
          <p:cNvSpPr txBox="1"/>
          <p:nvPr/>
        </p:nvSpPr>
        <p:spPr>
          <a:xfrm>
            <a:off x="2104153" y="3349436"/>
            <a:ext cx="872355" cy="230832"/>
          </a:xfrm>
          <a:prstGeom prst="rect">
            <a:avLst/>
          </a:prstGeom>
          <a:noFill/>
        </p:spPr>
        <p:txBody>
          <a:bodyPr wrap="none" rtlCol="0">
            <a:spAutoFit/>
          </a:bodyPr>
          <a:lstStyle/>
          <a:p>
            <a:pPr fontAlgn="base">
              <a:spcBef>
                <a:spcPct val="0"/>
              </a:spcBef>
              <a:spcAft>
                <a:spcPct val="0"/>
              </a:spcAft>
            </a:pPr>
            <a:r>
              <a:rPr lang="en-GB" sz="900" dirty="0">
                <a:solidFill>
                  <a:srgbClr val="004359"/>
                </a:solidFill>
              </a:rPr>
              <a:t>Formal care</a:t>
            </a:r>
          </a:p>
        </p:txBody>
      </p:sp>
      <p:sp>
        <p:nvSpPr>
          <p:cNvPr id="72" name="TextBox 71">
            <a:extLst>
              <a:ext uri="{FF2B5EF4-FFF2-40B4-BE49-F238E27FC236}">
                <a16:creationId xmlns:a16="http://schemas.microsoft.com/office/drawing/2014/main" id="{EF76D1D6-A833-4507-879A-C041162477C8}"/>
              </a:ext>
            </a:extLst>
          </p:cNvPr>
          <p:cNvSpPr txBox="1"/>
          <p:nvPr/>
        </p:nvSpPr>
        <p:spPr>
          <a:xfrm>
            <a:off x="2079967" y="5143531"/>
            <a:ext cx="679994" cy="369332"/>
          </a:xfrm>
          <a:prstGeom prst="rect">
            <a:avLst/>
          </a:prstGeom>
          <a:noFill/>
        </p:spPr>
        <p:txBody>
          <a:bodyPr wrap="none" rtlCol="0">
            <a:spAutoFit/>
          </a:bodyPr>
          <a:lstStyle/>
          <a:p>
            <a:pPr fontAlgn="base">
              <a:spcBef>
                <a:spcPct val="0"/>
              </a:spcBef>
              <a:spcAft>
                <a:spcPct val="0"/>
              </a:spcAft>
            </a:pPr>
            <a:r>
              <a:rPr lang="en-GB" sz="900" dirty="0">
                <a:solidFill>
                  <a:srgbClr val="004359"/>
                </a:solidFill>
              </a:rPr>
              <a:t>Informal</a:t>
            </a:r>
          </a:p>
          <a:p>
            <a:pPr fontAlgn="base">
              <a:spcBef>
                <a:spcPct val="0"/>
              </a:spcBef>
              <a:spcAft>
                <a:spcPct val="0"/>
              </a:spcAft>
            </a:pPr>
            <a:r>
              <a:rPr lang="en-GB" sz="900" dirty="0">
                <a:solidFill>
                  <a:srgbClr val="004359"/>
                </a:solidFill>
              </a:rPr>
              <a:t>care</a:t>
            </a:r>
          </a:p>
        </p:txBody>
      </p:sp>
      <p:sp>
        <p:nvSpPr>
          <p:cNvPr id="73" name="Oval 72">
            <a:extLst>
              <a:ext uri="{FF2B5EF4-FFF2-40B4-BE49-F238E27FC236}">
                <a16:creationId xmlns:a16="http://schemas.microsoft.com/office/drawing/2014/main" id="{3C1E869C-24BA-4C53-AAA5-AEB4D9A8DF8C}"/>
              </a:ext>
            </a:extLst>
          </p:cNvPr>
          <p:cNvSpPr/>
          <p:nvPr/>
        </p:nvSpPr>
        <p:spPr>
          <a:xfrm>
            <a:off x="2857003" y="4077072"/>
            <a:ext cx="3605208" cy="756084"/>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350">
              <a:solidFill>
                <a:srgbClr val="FFFFFF"/>
              </a:solidFill>
            </a:endParaRPr>
          </a:p>
        </p:txBody>
      </p:sp>
      <p:sp>
        <p:nvSpPr>
          <p:cNvPr id="74" name="Rectangle 73">
            <a:extLst>
              <a:ext uri="{FF2B5EF4-FFF2-40B4-BE49-F238E27FC236}">
                <a16:creationId xmlns:a16="http://schemas.microsoft.com/office/drawing/2014/main" id="{A1CD4A5C-9061-4D72-9980-7E54E10BE570}"/>
              </a:ext>
            </a:extLst>
          </p:cNvPr>
          <p:cNvSpPr/>
          <p:nvPr/>
        </p:nvSpPr>
        <p:spPr>
          <a:xfrm>
            <a:off x="2735796" y="4185084"/>
            <a:ext cx="3827767" cy="97210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fontAlgn="base">
              <a:spcBef>
                <a:spcPct val="0"/>
              </a:spcBef>
              <a:spcAft>
                <a:spcPct val="0"/>
              </a:spcAft>
            </a:pPr>
            <a:endParaRPr lang="en-US" sz="1350">
              <a:solidFill>
                <a:srgbClr val="000000"/>
              </a:solidFill>
            </a:endParaRPr>
          </a:p>
        </p:txBody>
      </p:sp>
      <p:pic>
        <p:nvPicPr>
          <p:cNvPr id="75" name="Picture 74">
            <a:extLst>
              <a:ext uri="{FF2B5EF4-FFF2-40B4-BE49-F238E27FC236}">
                <a16:creationId xmlns:a16="http://schemas.microsoft.com/office/drawing/2014/main" id="{DC0E1458-5CA8-4072-8039-D8D6D862EA0B}"/>
              </a:ext>
            </a:extLst>
          </p:cNvPr>
          <p:cNvPicPr>
            <a:picLocks noChangeAspect="1"/>
          </p:cNvPicPr>
          <p:nvPr/>
        </p:nvPicPr>
        <p:blipFill>
          <a:blip r:embed="rId2"/>
          <a:stretch>
            <a:fillRect/>
          </a:stretch>
        </p:blipFill>
        <p:spPr>
          <a:xfrm>
            <a:off x="2462213" y="1585596"/>
            <a:ext cx="4219575" cy="4057650"/>
          </a:xfrm>
          <a:prstGeom prst="rect">
            <a:avLst/>
          </a:prstGeom>
        </p:spPr>
      </p:pic>
      <p:sp>
        <p:nvSpPr>
          <p:cNvPr id="76" name="Oval 75">
            <a:extLst>
              <a:ext uri="{FF2B5EF4-FFF2-40B4-BE49-F238E27FC236}">
                <a16:creationId xmlns:a16="http://schemas.microsoft.com/office/drawing/2014/main" id="{2918031F-BAED-437D-BE0D-70D4FC8C5E29}"/>
              </a:ext>
            </a:extLst>
          </p:cNvPr>
          <p:cNvSpPr/>
          <p:nvPr/>
        </p:nvSpPr>
        <p:spPr>
          <a:xfrm>
            <a:off x="2897814" y="4077072"/>
            <a:ext cx="3294570" cy="648119"/>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lIns="68435" tIns="34217" rIns="68435" bIns="34217" rtlCol="0" anchor="ctr"/>
          <a:lstStyle/>
          <a:p>
            <a:pPr algn="ctr" fontAlgn="base">
              <a:spcBef>
                <a:spcPct val="0"/>
              </a:spcBef>
              <a:spcAft>
                <a:spcPct val="0"/>
              </a:spcAft>
            </a:pPr>
            <a:endParaRPr lang="en-US" sz="1350">
              <a:solidFill>
                <a:srgbClr val="FFFFFF"/>
              </a:solidFill>
            </a:endParaRPr>
          </a:p>
        </p:txBody>
      </p:sp>
    </p:spTree>
    <p:extLst>
      <p:ext uri="{BB962C8B-B14F-4D97-AF65-F5344CB8AC3E}">
        <p14:creationId xmlns:p14="http://schemas.microsoft.com/office/powerpoint/2010/main" val="335199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F3D2-FDA4-4AD1-A798-9F2CA85E0064}"/>
              </a:ext>
            </a:extLst>
          </p:cNvPr>
          <p:cNvSpPr>
            <a:spLocks noGrp="1"/>
          </p:cNvSpPr>
          <p:nvPr>
            <p:ph type="title"/>
          </p:nvPr>
        </p:nvSpPr>
        <p:spPr/>
        <p:txBody>
          <a:bodyPr/>
          <a:lstStyle/>
          <a:p>
            <a:r>
              <a:rPr lang="en-US" dirty="0"/>
              <a:t>What might best practice look like?</a:t>
            </a:r>
            <a:endParaRPr lang="en-GB" dirty="0"/>
          </a:p>
        </p:txBody>
      </p:sp>
      <p:sp>
        <p:nvSpPr>
          <p:cNvPr id="4" name="Slide Number Placeholder 3">
            <a:extLst>
              <a:ext uri="{FF2B5EF4-FFF2-40B4-BE49-F238E27FC236}">
                <a16:creationId xmlns:a16="http://schemas.microsoft.com/office/drawing/2014/main" id="{DE335AB4-A86B-4470-8170-4E5D77AB3649}"/>
              </a:ext>
            </a:extLst>
          </p:cNvPr>
          <p:cNvSpPr>
            <a:spLocks noGrp="1"/>
          </p:cNvSpPr>
          <p:nvPr>
            <p:ph type="sldNum" sz="quarter" idx="4"/>
          </p:nvPr>
        </p:nvSpPr>
        <p:spPr/>
        <p:txBody>
          <a:bodyPr/>
          <a:lstStyle/>
          <a:p>
            <a:fld id="{462AC695-DD95-4246-9D7F-71FDA65D9A0C}" type="slidenum">
              <a:rPr lang="en-US" smtClean="0"/>
              <a:pPr/>
              <a:t>16</a:t>
            </a:fld>
            <a:endParaRPr lang="en-US" dirty="0"/>
          </a:p>
        </p:txBody>
      </p:sp>
      <p:sp>
        <p:nvSpPr>
          <p:cNvPr id="7" name="TextBox 6">
            <a:extLst>
              <a:ext uri="{FF2B5EF4-FFF2-40B4-BE49-F238E27FC236}">
                <a16:creationId xmlns:a16="http://schemas.microsoft.com/office/drawing/2014/main" id="{B7E0C7BF-53C9-4480-9F9E-950101B18BB4}"/>
              </a:ext>
            </a:extLst>
          </p:cNvPr>
          <p:cNvSpPr txBox="1"/>
          <p:nvPr/>
        </p:nvSpPr>
        <p:spPr>
          <a:xfrm>
            <a:off x="3540493" y="2818580"/>
            <a:ext cx="2322258" cy="1384995"/>
          </a:xfrm>
          <a:prstGeom prst="rect">
            <a:avLst/>
          </a:prstGeom>
          <a:noFill/>
        </p:spPr>
        <p:txBody>
          <a:bodyPr wrap="square" rtlCol="0">
            <a:spAutoFit/>
          </a:bodyPr>
          <a:lstStyle/>
          <a:p>
            <a:pPr algn="ctr" defTabSz="685800"/>
            <a:r>
              <a:rPr lang="en-US" sz="2100" dirty="0">
                <a:solidFill>
                  <a:prstClr val="black"/>
                </a:solidFill>
              </a:rPr>
              <a:t>Quality improvement cycle for schools</a:t>
            </a:r>
            <a:endParaRPr lang="en-GB" sz="2100" dirty="0">
              <a:solidFill>
                <a:prstClr val="black"/>
              </a:solidFill>
            </a:endParaRPr>
          </a:p>
        </p:txBody>
      </p:sp>
      <p:graphicFrame>
        <p:nvGraphicFramePr>
          <p:cNvPr id="9" name="Content Placeholder 4">
            <a:extLst>
              <a:ext uri="{FF2B5EF4-FFF2-40B4-BE49-F238E27FC236}">
                <a16:creationId xmlns:a16="http://schemas.microsoft.com/office/drawing/2014/main" id="{401DC4B1-DD6D-47F8-A256-3C313B614466}"/>
              </a:ext>
            </a:extLst>
          </p:cNvPr>
          <p:cNvGraphicFramePr>
            <a:graphicFrameLocks/>
          </p:cNvGraphicFramePr>
          <p:nvPr>
            <p:extLst>
              <p:ext uri="{D42A27DB-BD31-4B8C-83A1-F6EECF244321}">
                <p14:modId xmlns:p14="http://schemas.microsoft.com/office/powerpoint/2010/main" val="1896487827"/>
              </p:ext>
            </p:extLst>
          </p:nvPr>
        </p:nvGraphicFramePr>
        <p:xfrm>
          <a:off x="2141730" y="1659474"/>
          <a:ext cx="5041390" cy="4145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402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54167-AF80-4BDF-96FC-561E85C2D927}"/>
              </a:ext>
            </a:extLst>
          </p:cNvPr>
          <p:cNvSpPr>
            <a:spLocks noGrp="1"/>
          </p:cNvSpPr>
          <p:nvPr>
            <p:ph type="ctrTitle"/>
          </p:nvPr>
        </p:nvSpPr>
        <p:spPr/>
        <p:txBody>
          <a:bodyPr/>
          <a:lstStyle/>
          <a:p>
            <a:r>
              <a:rPr lang="en-GB" dirty="0"/>
              <a:t>Our innovative solutions</a:t>
            </a:r>
          </a:p>
        </p:txBody>
      </p:sp>
      <p:sp>
        <p:nvSpPr>
          <p:cNvPr id="5" name="Slide Number Placeholder 4">
            <a:extLst>
              <a:ext uri="{FF2B5EF4-FFF2-40B4-BE49-F238E27FC236}">
                <a16:creationId xmlns:a16="http://schemas.microsoft.com/office/drawing/2014/main" id="{CB1836DB-6C4D-4E61-B7EA-A0161F13713D}"/>
              </a:ext>
            </a:extLst>
          </p:cNvPr>
          <p:cNvSpPr>
            <a:spLocks noGrp="1"/>
          </p:cNvSpPr>
          <p:nvPr>
            <p:ph type="sldNum" sz="quarter" idx="4"/>
          </p:nvPr>
        </p:nvSpPr>
        <p:spPr/>
        <p:txBody>
          <a:bodyPr/>
          <a:lstStyle/>
          <a:p>
            <a:fld id="{462AC695-DD95-4246-9D7F-71FDA65D9A0C}" type="slidenum">
              <a:rPr lang="en-US" smtClean="0"/>
              <a:pPr/>
              <a:t>17</a:t>
            </a:fld>
            <a:endParaRPr lang="en-US" dirty="0"/>
          </a:p>
        </p:txBody>
      </p:sp>
      <p:sp>
        <p:nvSpPr>
          <p:cNvPr id="6" name="Rectangle 5">
            <a:extLst>
              <a:ext uri="{FF2B5EF4-FFF2-40B4-BE49-F238E27FC236}">
                <a16:creationId xmlns:a16="http://schemas.microsoft.com/office/drawing/2014/main" id="{B34BA1DE-212C-4874-89A1-E69A0AF63AF3}"/>
              </a:ext>
            </a:extLst>
          </p:cNvPr>
          <p:cNvSpPr/>
          <p:nvPr/>
        </p:nvSpPr>
        <p:spPr>
          <a:xfrm>
            <a:off x="280512" y="3244334"/>
            <a:ext cx="2258119" cy="369332"/>
          </a:xfrm>
          <a:prstGeom prst="rect">
            <a:avLst/>
          </a:prstGeom>
        </p:spPr>
        <p:txBody>
          <a:bodyPr wrap="none">
            <a:spAutoFit/>
          </a:bodyPr>
          <a:lstStyle/>
          <a:p>
            <a:r>
              <a:rPr lang="en-GB" dirty="0"/>
              <a:t>24 February 2020</a:t>
            </a:r>
          </a:p>
        </p:txBody>
      </p:sp>
    </p:spTree>
    <p:extLst>
      <p:ext uri="{BB962C8B-B14F-4D97-AF65-F5344CB8AC3E}">
        <p14:creationId xmlns:p14="http://schemas.microsoft.com/office/powerpoint/2010/main" val="733007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F53A7-C76D-4078-A0EA-4D6FA75F1193}"/>
              </a:ext>
            </a:extLst>
          </p:cNvPr>
          <p:cNvSpPr>
            <a:spLocks noGrp="1"/>
          </p:cNvSpPr>
          <p:nvPr>
            <p:ph type="title"/>
          </p:nvPr>
        </p:nvSpPr>
        <p:spPr/>
        <p:txBody>
          <a:bodyPr/>
          <a:lstStyle/>
          <a:p>
            <a:r>
              <a:rPr lang="en-US" dirty="0"/>
              <a:t>Pears Family School</a:t>
            </a:r>
            <a:endParaRPr lang="en-GB" dirty="0"/>
          </a:p>
        </p:txBody>
      </p:sp>
      <p:sp>
        <p:nvSpPr>
          <p:cNvPr id="4" name="Slide Number Placeholder 3">
            <a:extLst>
              <a:ext uri="{FF2B5EF4-FFF2-40B4-BE49-F238E27FC236}">
                <a16:creationId xmlns:a16="http://schemas.microsoft.com/office/drawing/2014/main" id="{3C008929-2DEB-4911-A767-6CE9AD7C87A8}"/>
              </a:ext>
            </a:extLst>
          </p:cNvPr>
          <p:cNvSpPr>
            <a:spLocks noGrp="1"/>
          </p:cNvSpPr>
          <p:nvPr>
            <p:ph type="sldNum" sz="quarter" idx="4"/>
          </p:nvPr>
        </p:nvSpPr>
        <p:spPr/>
        <p:txBody>
          <a:bodyPr/>
          <a:lstStyle/>
          <a:p>
            <a:fld id="{462AC695-DD95-4246-9D7F-71FDA65D9A0C}" type="slidenum">
              <a:rPr lang="en-US" smtClean="0"/>
              <a:pPr/>
              <a:t>18</a:t>
            </a:fld>
            <a:endParaRPr lang="en-US" dirty="0"/>
          </a:p>
        </p:txBody>
      </p:sp>
      <p:sp>
        <p:nvSpPr>
          <p:cNvPr id="6" name="Content Placeholder 5">
            <a:extLst>
              <a:ext uri="{FF2B5EF4-FFF2-40B4-BE49-F238E27FC236}">
                <a16:creationId xmlns:a16="http://schemas.microsoft.com/office/drawing/2014/main" id="{B25077CB-F012-4D6C-9217-39BA6B2F86D3}"/>
              </a:ext>
            </a:extLst>
          </p:cNvPr>
          <p:cNvSpPr>
            <a:spLocks noGrp="1"/>
          </p:cNvSpPr>
          <p:nvPr>
            <p:ph idx="1"/>
          </p:nvPr>
        </p:nvSpPr>
        <p:spPr/>
        <p:txBody>
          <a:bodyPr>
            <a:normAutofit fontScale="47500" lnSpcReduction="20000"/>
          </a:bodyPr>
          <a:lstStyle/>
          <a:p>
            <a:pPr marL="228600" lvl="0" indent="-228600" defTabSz="914400">
              <a:lnSpc>
                <a:spcPct val="170000"/>
              </a:lnSpc>
              <a:spcBef>
                <a:spcPts val="1000"/>
              </a:spcBef>
              <a:buFont typeface="Arial" panose="020B0604020202020204" pitchFamily="34" charset="0"/>
              <a:buChar char="•"/>
              <a:defRPr/>
            </a:pPr>
            <a:r>
              <a:rPr lang="en-GB" sz="2400" dirty="0">
                <a:solidFill>
                  <a:prstClr val="black"/>
                </a:solidFill>
              </a:rPr>
              <a:t>The Family School model is based on a commitment to provide exceptional educational opportunities for children with complex psychological, family and mental health problems. Our fundamental belief is that all children have a right to high quality education even when they are psychologically unwell, and that their learning and education should continue during their treatment and recovery. In addition experience and research  supports the involvement of families for the  development of  sustainable change.</a:t>
            </a:r>
          </a:p>
          <a:p>
            <a:pPr marL="228600" lvl="0" indent="-228600" defTabSz="914400">
              <a:lnSpc>
                <a:spcPct val="170000"/>
              </a:lnSpc>
              <a:spcBef>
                <a:spcPts val="1000"/>
              </a:spcBef>
              <a:buFont typeface="Arial" panose="020B0604020202020204" pitchFamily="34" charset="0"/>
              <a:buChar char="•"/>
              <a:defRPr/>
            </a:pPr>
            <a:r>
              <a:rPr lang="en-GB" sz="2400" dirty="0">
                <a:solidFill>
                  <a:prstClr val="black"/>
                </a:solidFill>
              </a:rPr>
              <a:t>Combining teaching with elements from the most up-to-date CAMHS practice (including the use of multi-family groups and mentalisation), the Family School will both ease behavioural and mental health-related blocks to learning and provide learning opportunities that will keep pace, day-by-day, with the pupil’s renascent ability to learn and achieve.</a:t>
            </a:r>
          </a:p>
          <a:p>
            <a:pPr marL="228600" lvl="0" indent="-228600" defTabSz="914400">
              <a:lnSpc>
                <a:spcPct val="170000"/>
              </a:lnSpc>
              <a:spcBef>
                <a:spcPts val="1000"/>
              </a:spcBef>
              <a:buFont typeface="Arial" panose="020B0604020202020204" pitchFamily="34" charset="0"/>
              <a:buChar char="•"/>
              <a:defRPr/>
            </a:pPr>
            <a:r>
              <a:rPr lang="en-GB" sz="2400" dirty="0">
                <a:solidFill>
                  <a:prstClr val="black"/>
                </a:solidFill>
              </a:rPr>
              <a:t>The school will be built on the understanding that two educational benefits stem from improving a child’s behaviour and mental health. The first is that the child becomes more available for learning. The second is that any specific learning needs that were masked by disruptive behaviour are now likely to be revealed.</a:t>
            </a:r>
          </a:p>
          <a:p>
            <a:pPr marL="228600" lvl="0" indent="-228600" defTabSz="914400">
              <a:lnSpc>
                <a:spcPct val="170000"/>
              </a:lnSpc>
              <a:spcBef>
                <a:spcPts val="1000"/>
              </a:spcBef>
              <a:buFont typeface="Arial" panose="020B0604020202020204" pitchFamily="34" charset="0"/>
              <a:buChar char="•"/>
              <a:defRPr/>
            </a:pPr>
            <a:r>
              <a:rPr lang="en-GB" sz="2400" dirty="0">
                <a:solidFill>
                  <a:prstClr val="black"/>
                </a:solidFill>
              </a:rPr>
              <a:t>A central feature of our programme will be that children will remain pupils, in a school context that is non-stigmatising. Treatments, whether individual, family or multi-family in nature, will for the most part be delivered either in the Family School itself or in the mainstream school.</a:t>
            </a:r>
          </a:p>
          <a:p>
            <a:endParaRPr lang="en-GB" dirty="0"/>
          </a:p>
        </p:txBody>
      </p:sp>
    </p:spTree>
    <p:extLst>
      <p:ext uri="{BB962C8B-B14F-4D97-AF65-F5344CB8AC3E}">
        <p14:creationId xmlns:p14="http://schemas.microsoft.com/office/powerpoint/2010/main" val="3290638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8BF41-9CE4-475C-B593-26599020467B}"/>
              </a:ext>
            </a:extLst>
          </p:cNvPr>
          <p:cNvSpPr>
            <a:spLocks noGrp="1"/>
          </p:cNvSpPr>
          <p:nvPr>
            <p:ph type="title"/>
          </p:nvPr>
        </p:nvSpPr>
        <p:spPr/>
        <p:txBody>
          <a:bodyPr/>
          <a:lstStyle/>
          <a:p>
            <a:r>
              <a:rPr lang="en-US" dirty="0"/>
              <a:t>Implementation of the Family School model</a:t>
            </a:r>
            <a:endParaRPr lang="en-GB" dirty="0"/>
          </a:p>
        </p:txBody>
      </p:sp>
      <p:sp>
        <p:nvSpPr>
          <p:cNvPr id="3" name="Footer Placeholder 2">
            <a:extLst>
              <a:ext uri="{FF2B5EF4-FFF2-40B4-BE49-F238E27FC236}">
                <a16:creationId xmlns:a16="http://schemas.microsoft.com/office/drawing/2014/main" id="{111D89A2-9598-49AD-8F0A-C7618694461C}"/>
              </a:ext>
            </a:extLst>
          </p:cNvPr>
          <p:cNvSpPr>
            <a:spLocks noGrp="1"/>
          </p:cNvSpPr>
          <p:nvPr>
            <p:ph type="ftr" sz="quarter" idx="3"/>
          </p:nvPr>
        </p:nvSpPr>
        <p:spPr/>
        <p:txBody>
          <a:bodyPr/>
          <a:lstStyle/>
          <a:p>
            <a:r>
              <a:rPr lang="en-US"/>
              <a:t>Presentation or section title here</a:t>
            </a:r>
            <a:endParaRPr lang="en-US" dirty="0"/>
          </a:p>
        </p:txBody>
      </p:sp>
      <p:sp>
        <p:nvSpPr>
          <p:cNvPr id="4" name="Slide Number Placeholder 3">
            <a:extLst>
              <a:ext uri="{FF2B5EF4-FFF2-40B4-BE49-F238E27FC236}">
                <a16:creationId xmlns:a16="http://schemas.microsoft.com/office/drawing/2014/main" id="{881AEE19-8CD1-48F4-A6AA-F2B7BB08239E}"/>
              </a:ext>
            </a:extLst>
          </p:cNvPr>
          <p:cNvSpPr>
            <a:spLocks noGrp="1"/>
          </p:cNvSpPr>
          <p:nvPr>
            <p:ph type="sldNum" sz="quarter" idx="4"/>
          </p:nvPr>
        </p:nvSpPr>
        <p:spPr/>
        <p:txBody>
          <a:bodyPr/>
          <a:lstStyle/>
          <a:p>
            <a:fld id="{462AC695-DD95-4246-9D7F-71FDA65D9A0C}" type="slidenum">
              <a:rPr lang="en-US" smtClean="0"/>
              <a:pPr/>
              <a:t>19</a:t>
            </a:fld>
            <a:endParaRPr lang="en-US" dirty="0"/>
          </a:p>
        </p:txBody>
      </p:sp>
      <p:sp>
        <p:nvSpPr>
          <p:cNvPr id="5" name="Text Placeholder 4">
            <a:extLst>
              <a:ext uri="{FF2B5EF4-FFF2-40B4-BE49-F238E27FC236}">
                <a16:creationId xmlns:a16="http://schemas.microsoft.com/office/drawing/2014/main" id="{EF9ABE2C-E5A6-4AC8-BE24-094868F2A10C}"/>
              </a:ext>
            </a:extLst>
          </p:cNvPr>
          <p:cNvSpPr>
            <a:spLocks noGrp="1"/>
          </p:cNvSpPr>
          <p:nvPr>
            <p:ph type="body" sz="quarter" idx="10"/>
          </p:nvPr>
        </p:nvSpPr>
        <p:spPr>
          <a:xfrm>
            <a:off x="1211768" y="1659473"/>
            <a:ext cx="6949363" cy="4906503"/>
          </a:xfrm>
        </p:spPr>
        <p:txBody>
          <a:bodyPr/>
          <a:lstStyle/>
          <a:p>
            <a:r>
              <a:rPr lang="en-US" dirty="0"/>
              <a:t>Parent Coaching Program – DFE – APIF</a:t>
            </a:r>
          </a:p>
          <a:p>
            <a:endParaRPr lang="en-US" dirty="0"/>
          </a:p>
          <a:p>
            <a:endParaRPr lang="en-US" dirty="0"/>
          </a:p>
          <a:p>
            <a:r>
              <a:rPr lang="en-US" dirty="0"/>
              <a:t>Mainstream and AP – 5 day training - Education based systemic formulation</a:t>
            </a:r>
          </a:p>
          <a:p>
            <a:endParaRPr lang="en-US" b="1" dirty="0"/>
          </a:p>
          <a:p>
            <a:endParaRPr lang="en-US" b="1" dirty="0"/>
          </a:p>
          <a:p>
            <a:r>
              <a:rPr lang="en-US" dirty="0"/>
              <a:t>Direct dissemination through The Family School</a:t>
            </a:r>
          </a:p>
          <a:p>
            <a:endParaRPr lang="en-US" dirty="0"/>
          </a:p>
          <a:p>
            <a:endParaRPr lang="en-US" dirty="0"/>
          </a:p>
          <a:p>
            <a:endParaRPr lang="en-GB" dirty="0"/>
          </a:p>
        </p:txBody>
      </p:sp>
      <p:sp>
        <p:nvSpPr>
          <p:cNvPr id="6" name="TextBox 5">
            <a:extLst>
              <a:ext uri="{FF2B5EF4-FFF2-40B4-BE49-F238E27FC236}">
                <a16:creationId xmlns:a16="http://schemas.microsoft.com/office/drawing/2014/main" id="{F132EB31-7603-46D4-9D9B-5586F2EA9B51}"/>
              </a:ext>
            </a:extLst>
          </p:cNvPr>
          <p:cNvSpPr txBox="1"/>
          <p:nvPr/>
        </p:nvSpPr>
        <p:spPr>
          <a:xfrm>
            <a:off x="5581379" y="2122132"/>
            <a:ext cx="2466845" cy="830997"/>
          </a:xfrm>
          <a:prstGeom prst="rect">
            <a:avLst/>
          </a:prstGeom>
          <a:solidFill>
            <a:srgbClr val="FFFF00"/>
          </a:solidFill>
        </p:spPr>
        <p:txBody>
          <a:bodyPr wrap="square" rtlCol="0">
            <a:spAutoFit/>
          </a:bodyPr>
          <a:lstStyle/>
          <a:p>
            <a:pPr algn="ctr"/>
            <a:r>
              <a:rPr lang="en-US" sz="2400" dirty="0">
                <a:solidFill>
                  <a:srgbClr val="00B050"/>
                </a:solidFill>
              </a:rPr>
              <a:t>3 Hubs / 120 Parents</a:t>
            </a:r>
            <a:endParaRPr lang="en-GB" sz="2400" dirty="0">
              <a:solidFill>
                <a:srgbClr val="00B050"/>
              </a:solidFill>
            </a:endParaRPr>
          </a:p>
        </p:txBody>
      </p:sp>
      <p:sp>
        <p:nvSpPr>
          <p:cNvPr id="7" name="TextBox 6">
            <a:extLst>
              <a:ext uri="{FF2B5EF4-FFF2-40B4-BE49-F238E27FC236}">
                <a16:creationId xmlns:a16="http://schemas.microsoft.com/office/drawing/2014/main" id="{078B06CA-2D4D-4A1A-8D0A-47ECDC75F37F}"/>
              </a:ext>
            </a:extLst>
          </p:cNvPr>
          <p:cNvSpPr txBox="1"/>
          <p:nvPr/>
        </p:nvSpPr>
        <p:spPr>
          <a:xfrm>
            <a:off x="4852181" y="3915261"/>
            <a:ext cx="3496689" cy="830997"/>
          </a:xfrm>
          <a:prstGeom prst="rect">
            <a:avLst/>
          </a:prstGeom>
          <a:solidFill>
            <a:srgbClr val="FFFF00"/>
          </a:solidFill>
        </p:spPr>
        <p:txBody>
          <a:bodyPr wrap="square" rtlCol="0">
            <a:spAutoFit/>
          </a:bodyPr>
          <a:lstStyle/>
          <a:p>
            <a:pPr algn="ctr"/>
            <a:r>
              <a:rPr lang="en-US" sz="2400" dirty="0">
                <a:solidFill>
                  <a:srgbClr val="00B050"/>
                </a:solidFill>
              </a:rPr>
              <a:t>10 AP / 200 mainstream schools</a:t>
            </a:r>
            <a:endParaRPr lang="en-GB" sz="2400" dirty="0">
              <a:solidFill>
                <a:srgbClr val="00B050"/>
              </a:solidFill>
            </a:endParaRPr>
          </a:p>
        </p:txBody>
      </p:sp>
      <p:sp>
        <p:nvSpPr>
          <p:cNvPr id="8" name="TextBox 7">
            <a:extLst>
              <a:ext uri="{FF2B5EF4-FFF2-40B4-BE49-F238E27FC236}">
                <a16:creationId xmlns:a16="http://schemas.microsoft.com/office/drawing/2014/main" id="{DBF3AF9D-5560-4751-9032-1117697C541D}"/>
              </a:ext>
            </a:extLst>
          </p:cNvPr>
          <p:cNvSpPr txBox="1"/>
          <p:nvPr/>
        </p:nvSpPr>
        <p:spPr>
          <a:xfrm>
            <a:off x="5581379" y="5425284"/>
            <a:ext cx="2743200" cy="830997"/>
          </a:xfrm>
          <a:prstGeom prst="rect">
            <a:avLst/>
          </a:prstGeom>
          <a:solidFill>
            <a:srgbClr val="FFFF00"/>
          </a:solidFill>
        </p:spPr>
        <p:txBody>
          <a:bodyPr wrap="square" rtlCol="0">
            <a:spAutoFit/>
          </a:bodyPr>
          <a:lstStyle/>
          <a:p>
            <a:pPr algn="ctr"/>
            <a:r>
              <a:rPr lang="en-US" sz="2400" dirty="0">
                <a:solidFill>
                  <a:srgbClr val="00B050"/>
                </a:solidFill>
              </a:rPr>
              <a:t>11 Boroughs</a:t>
            </a:r>
          </a:p>
          <a:p>
            <a:pPr algn="ctr"/>
            <a:r>
              <a:rPr lang="en-US" sz="2400" dirty="0">
                <a:solidFill>
                  <a:srgbClr val="00B050"/>
                </a:solidFill>
              </a:rPr>
              <a:t>70 schools</a:t>
            </a:r>
            <a:endParaRPr lang="en-GB" sz="2400" dirty="0">
              <a:solidFill>
                <a:srgbClr val="00B050"/>
              </a:solidFill>
            </a:endParaRPr>
          </a:p>
        </p:txBody>
      </p:sp>
    </p:spTree>
    <p:extLst>
      <p:ext uri="{BB962C8B-B14F-4D97-AF65-F5344CB8AC3E}">
        <p14:creationId xmlns:p14="http://schemas.microsoft.com/office/powerpoint/2010/main" val="357786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l="-3000" r="-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00CC-BAC6-462C-A370-939FEF0D1743}"/>
              </a:ext>
            </a:extLst>
          </p:cNvPr>
          <p:cNvSpPr>
            <a:spLocks noGrp="1"/>
          </p:cNvSpPr>
          <p:nvPr>
            <p:ph type="title"/>
          </p:nvPr>
        </p:nvSpPr>
        <p:spPr/>
        <p:txBody>
          <a:bodyPr/>
          <a:lstStyle/>
          <a:p>
            <a:r>
              <a:rPr lang="en-GB" dirty="0">
                <a:solidFill>
                  <a:schemeClr val="accent4"/>
                </a:solidFill>
              </a:rPr>
              <a:t>The Anna Freud National Centre for Children and Families </a:t>
            </a:r>
            <a:endParaRPr lang="en-GB" dirty="0"/>
          </a:p>
        </p:txBody>
      </p:sp>
      <p:sp>
        <p:nvSpPr>
          <p:cNvPr id="4" name="Slide Number Placeholder 3">
            <a:extLst>
              <a:ext uri="{FF2B5EF4-FFF2-40B4-BE49-F238E27FC236}">
                <a16:creationId xmlns:a16="http://schemas.microsoft.com/office/drawing/2014/main" id="{A2BD202B-3165-4B88-A4EE-147D69EB6A7A}"/>
              </a:ext>
            </a:extLst>
          </p:cNvPr>
          <p:cNvSpPr>
            <a:spLocks noGrp="1"/>
          </p:cNvSpPr>
          <p:nvPr>
            <p:ph type="sldNum" sz="quarter" idx="4"/>
          </p:nvPr>
        </p:nvSpPr>
        <p:spPr/>
        <p:txBody>
          <a:bodyPr/>
          <a:lstStyle/>
          <a:p>
            <a:fld id="{462AC695-DD95-4246-9D7F-71FDA65D9A0C}" type="slidenum">
              <a:rPr lang="en-US" smtClean="0"/>
              <a:pPr/>
              <a:t>2</a:t>
            </a:fld>
            <a:endParaRPr lang="en-US" dirty="0"/>
          </a:p>
        </p:txBody>
      </p:sp>
      <p:sp>
        <p:nvSpPr>
          <p:cNvPr id="5" name="Text Placeholder 4">
            <a:extLst>
              <a:ext uri="{FF2B5EF4-FFF2-40B4-BE49-F238E27FC236}">
                <a16:creationId xmlns:a16="http://schemas.microsoft.com/office/drawing/2014/main" id="{888500E8-C2E6-42DB-9A35-58F3225A2CD6}"/>
              </a:ext>
            </a:extLst>
          </p:cNvPr>
          <p:cNvSpPr>
            <a:spLocks noGrp="1"/>
          </p:cNvSpPr>
          <p:nvPr>
            <p:ph type="body" sz="quarter" idx="10"/>
          </p:nvPr>
        </p:nvSpPr>
        <p:spPr>
          <a:solidFill>
            <a:schemeClr val="bg1">
              <a:alpha val="70000"/>
            </a:schemeClr>
          </a:solidFill>
        </p:spPr>
        <p:txBody>
          <a:bodyPr/>
          <a:lstStyle/>
          <a:p>
            <a:pPr>
              <a:defRPr/>
            </a:pPr>
            <a:r>
              <a:rPr lang="en-GB" dirty="0">
                <a:solidFill>
                  <a:srgbClr val="796E65"/>
                </a:solidFill>
              </a:rPr>
              <a:t>The Centre has been pioneering better mental health care and support for children, young people and their families for over 60 years. </a:t>
            </a:r>
          </a:p>
          <a:p>
            <a:pPr>
              <a:defRPr/>
            </a:pPr>
            <a:endParaRPr lang="en-GB" dirty="0">
              <a:solidFill>
                <a:srgbClr val="796E65"/>
              </a:solidFill>
            </a:endParaRPr>
          </a:p>
          <a:p>
            <a:pPr>
              <a:defRPr/>
            </a:pPr>
            <a:r>
              <a:rPr lang="en-GB" dirty="0">
                <a:solidFill>
                  <a:srgbClr val="796E65"/>
                </a:solidFill>
              </a:rPr>
              <a:t>We are the only children and young people’s mental health charity to combine research and innovation, clinical practice, and training and dissemination. </a:t>
            </a:r>
          </a:p>
          <a:p>
            <a:endParaRPr lang="en-GB" dirty="0"/>
          </a:p>
        </p:txBody>
      </p:sp>
    </p:spTree>
    <p:extLst>
      <p:ext uri="{BB962C8B-B14F-4D97-AF65-F5344CB8AC3E}">
        <p14:creationId xmlns:p14="http://schemas.microsoft.com/office/powerpoint/2010/main" val="1840908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531E2-F18C-4DC7-BF40-09EFC996EAB8}"/>
              </a:ext>
            </a:extLst>
          </p:cNvPr>
          <p:cNvSpPr>
            <a:spLocks noGrp="1"/>
          </p:cNvSpPr>
          <p:nvPr>
            <p:ph type="title"/>
          </p:nvPr>
        </p:nvSpPr>
        <p:spPr/>
        <p:txBody>
          <a:bodyPr/>
          <a:lstStyle/>
          <a:p>
            <a:r>
              <a:rPr lang="en-GB" dirty="0"/>
              <a:t>Snapshot: a “whole school barometer”</a:t>
            </a:r>
          </a:p>
        </p:txBody>
      </p:sp>
      <p:sp>
        <p:nvSpPr>
          <p:cNvPr id="6" name="Content Placeholder 5">
            <a:extLst>
              <a:ext uri="{FF2B5EF4-FFF2-40B4-BE49-F238E27FC236}">
                <a16:creationId xmlns:a16="http://schemas.microsoft.com/office/drawing/2014/main" id="{9DCBDA36-0F7C-499C-B0BA-26585C71C2AD}"/>
              </a:ext>
            </a:extLst>
          </p:cNvPr>
          <p:cNvSpPr>
            <a:spLocks noGrp="1"/>
          </p:cNvSpPr>
          <p:nvPr>
            <p:ph idx="1"/>
          </p:nvPr>
        </p:nvSpPr>
        <p:spPr>
          <a:xfrm>
            <a:off x="258426" y="1395686"/>
            <a:ext cx="5746134" cy="4733456"/>
          </a:xfrm>
        </p:spPr>
        <p:txBody>
          <a:bodyPr/>
          <a:lstStyle/>
          <a:p>
            <a:pPr marL="342900" indent="-342900">
              <a:buFont typeface="Arial" panose="020B0604020202020204" pitchFamily="34" charset="0"/>
              <a:buChar char="•"/>
            </a:pPr>
            <a:r>
              <a:rPr lang="en-GB" dirty="0"/>
              <a:t>To get a broad understanding of pupil strengths and needs</a:t>
            </a:r>
          </a:p>
          <a:p>
            <a:pPr marL="342900" indent="-342900">
              <a:buFont typeface="Arial" panose="020B0604020202020204" pitchFamily="34" charset="0"/>
              <a:buChar char="•"/>
            </a:pPr>
            <a:r>
              <a:rPr lang="en-GB" dirty="0"/>
              <a:t>To target areas for discussion </a:t>
            </a:r>
          </a:p>
          <a:p>
            <a:pPr marL="342900" indent="-342900">
              <a:buFont typeface="Arial" panose="020B0604020202020204" pitchFamily="34" charset="0"/>
              <a:buChar char="•"/>
            </a:pPr>
            <a:r>
              <a:rPr lang="en-GB" dirty="0"/>
              <a:t>To inform the development of support</a:t>
            </a:r>
          </a:p>
          <a:p>
            <a:pPr marL="342900" indent="-342900">
              <a:buFont typeface="Arial" panose="020B0604020202020204" pitchFamily="34" charset="0"/>
              <a:buChar char="•"/>
            </a:pPr>
            <a:r>
              <a:rPr lang="en-GB" dirty="0"/>
              <a:t>To monitor expected outcomes</a:t>
            </a:r>
          </a:p>
          <a:p>
            <a:pPr marL="342900" indent="-342900">
              <a:buFont typeface="Arial" panose="020B0604020202020204" pitchFamily="34" charset="0"/>
              <a:buChar char="•"/>
            </a:pPr>
            <a:r>
              <a:rPr lang="en-GB" dirty="0"/>
              <a:t>Child self report:</a:t>
            </a:r>
          </a:p>
          <a:p>
            <a:pPr marL="342900" indent="-342900">
              <a:buFont typeface="Arial" panose="020B0604020202020204" pitchFamily="34" charset="0"/>
              <a:buChar char="•"/>
            </a:pPr>
            <a:r>
              <a:rPr lang="en-GB" dirty="0"/>
              <a:t>Wellbeing</a:t>
            </a:r>
          </a:p>
          <a:p>
            <a:pPr marL="342900" indent="-342900">
              <a:buFont typeface="Arial" panose="020B0604020202020204" pitchFamily="34" charset="0"/>
              <a:buChar char="•"/>
            </a:pPr>
            <a:r>
              <a:rPr lang="en-GB" dirty="0"/>
              <a:t>Mental health</a:t>
            </a:r>
          </a:p>
          <a:p>
            <a:pPr marL="342900" indent="-342900">
              <a:buFont typeface="Arial" panose="020B0604020202020204" pitchFamily="34" charset="0"/>
              <a:buChar char="•"/>
            </a:pPr>
            <a:r>
              <a:rPr lang="en-GB" dirty="0"/>
              <a:t>Protective factors</a:t>
            </a:r>
          </a:p>
          <a:p>
            <a:endParaRPr lang="en-GB" dirty="0"/>
          </a:p>
        </p:txBody>
      </p:sp>
      <p:sp>
        <p:nvSpPr>
          <p:cNvPr id="4" name="Slide Number Placeholder 3">
            <a:extLst>
              <a:ext uri="{FF2B5EF4-FFF2-40B4-BE49-F238E27FC236}">
                <a16:creationId xmlns:a16="http://schemas.microsoft.com/office/drawing/2014/main" id="{FF34F359-4AA7-4C36-8E91-BA8E762E8CB1}"/>
              </a:ext>
            </a:extLst>
          </p:cNvPr>
          <p:cNvSpPr>
            <a:spLocks noGrp="1"/>
          </p:cNvSpPr>
          <p:nvPr>
            <p:ph type="sldNum" sz="quarter" idx="4"/>
          </p:nvPr>
        </p:nvSpPr>
        <p:spPr/>
        <p:txBody>
          <a:bodyPr/>
          <a:lstStyle/>
          <a:p>
            <a:fld id="{462AC695-DD95-4246-9D7F-71FDA65D9A0C}" type="slidenum">
              <a:rPr lang="en-US" smtClean="0"/>
              <a:pPr/>
              <a:t>20</a:t>
            </a:fld>
            <a:endParaRPr lang="en-US" dirty="0"/>
          </a:p>
        </p:txBody>
      </p:sp>
      <p:sp>
        <p:nvSpPr>
          <p:cNvPr id="7" name="TextBox 6">
            <a:extLst>
              <a:ext uri="{FF2B5EF4-FFF2-40B4-BE49-F238E27FC236}">
                <a16:creationId xmlns:a16="http://schemas.microsoft.com/office/drawing/2014/main" id="{1040ABD8-398B-481F-A748-21E2151E72E5}"/>
              </a:ext>
            </a:extLst>
          </p:cNvPr>
          <p:cNvSpPr txBox="1"/>
          <p:nvPr/>
        </p:nvSpPr>
        <p:spPr>
          <a:xfrm>
            <a:off x="5849076" y="1823720"/>
            <a:ext cx="2638950" cy="3210560"/>
          </a:xfrm>
          <a:prstGeom prst="rect">
            <a:avLst/>
          </a:prstGeom>
          <a:blipFill>
            <a:blip r:embed="rId2"/>
            <a:stretch>
              <a:fillRect/>
            </a:stretch>
          </a:blipFill>
        </p:spPr>
        <p:txBody>
          <a:bodyPr wrap="square" rtlCol="0">
            <a:spAutoFit/>
          </a:bodyPr>
          <a:lstStyle/>
          <a:p>
            <a:endParaRPr lang="en-GB"/>
          </a:p>
        </p:txBody>
      </p:sp>
    </p:spTree>
    <p:extLst>
      <p:ext uri="{BB962C8B-B14F-4D97-AF65-F5344CB8AC3E}">
        <p14:creationId xmlns:p14="http://schemas.microsoft.com/office/powerpoint/2010/main" val="3927057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C027-53FE-4664-BB03-5A9ED95EEA48}"/>
              </a:ext>
            </a:extLst>
          </p:cNvPr>
          <p:cNvSpPr>
            <a:spLocks noGrp="1"/>
          </p:cNvSpPr>
          <p:nvPr>
            <p:ph type="title"/>
          </p:nvPr>
        </p:nvSpPr>
        <p:spPr/>
        <p:txBody>
          <a:bodyPr/>
          <a:lstStyle/>
          <a:p>
            <a:r>
              <a:rPr lang="en-GB" dirty="0"/>
              <a:t>The Link Programme</a:t>
            </a:r>
          </a:p>
        </p:txBody>
      </p:sp>
      <p:pic>
        <p:nvPicPr>
          <p:cNvPr id="7" name="Content Placeholder 6">
            <a:extLst>
              <a:ext uri="{FF2B5EF4-FFF2-40B4-BE49-F238E27FC236}">
                <a16:creationId xmlns:a16="http://schemas.microsoft.com/office/drawing/2014/main" id="{05A1C6F8-CA9E-405D-9322-19346A655F4B}"/>
              </a:ext>
            </a:extLst>
          </p:cNvPr>
          <p:cNvPicPr>
            <a:picLocks noGrp="1" noChangeAspect="1"/>
          </p:cNvPicPr>
          <p:nvPr>
            <p:ph idx="1"/>
          </p:nvPr>
        </p:nvPicPr>
        <p:blipFill>
          <a:blip r:embed="rId2"/>
          <a:stretch>
            <a:fillRect/>
          </a:stretch>
        </p:blipFill>
        <p:spPr>
          <a:xfrm>
            <a:off x="258763" y="1572525"/>
            <a:ext cx="8229600" cy="4379701"/>
          </a:xfrm>
        </p:spPr>
      </p:pic>
      <p:sp>
        <p:nvSpPr>
          <p:cNvPr id="5" name="Slide Number Placeholder 4">
            <a:extLst>
              <a:ext uri="{FF2B5EF4-FFF2-40B4-BE49-F238E27FC236}">
                <a16:creationId xmlns:a16="http://schemas.microsoft.com/office/drawing/2014/main" id="{36A278CF-22A6-415D-BEEB-26453715488E}"/>
              </a:ext>
            </a:extLst>
          </p:cNvPr>
          <p:cNvSpPr>
            <a:spLocks noGrp="1"/>
          </p:cNvSpPr>
          <p:nvPr>
            <p:ph type="sldNum" sz="quarter" idx="4"/>
          </p:nvPr>
        </p:nvSpPr>
        <p:spPr/>
        <p:txBody>
          <a:bodyPr/>
          <a:lstStyle/>
          <a:p>
            <a:fld id="{462AC695-DD95-4246-9D7F-71FDA65D9A0C}" type="slidenum">
              <a:rPr lang="en-US" smtClean="0"/>
              <a:pPr/>
              <a:t>21</a:t>
            </a:fld>
            <a:endParaRPr lang="en-US" dirty="0"/>
          </a:p>
        </p:txBody>
      </p:sp>
    </p:spTree>
    <p:extLst>
      <p:ext uri="{BB962C8B-B14F-4D97-AF65-F5344CB8AC3E}">
        <p14:creationId xmlns:p14="http://schemas.microsoft.com/office/powerpoint/2010/main" val="308235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3F43-5B24-40EB-8FEE-286CB50EC193}"/>
              </a:ext>
            </a:extLst>
          </p:cNvPr>
          <p:cNvSpPr>
            <a:spLocks noGrp="1"/>
          </p:cNvSpPr>
          <p:nvPr>
            <p:ph type="title"/>
          </p:nvPr>
        </p:nvSpPr>
        <p:spPr/>
        <p:txBody>
          <a:bodyPr/>
          <a:lstStyle/>
          <a:p>
            <a:r>
              <a:rPr lang="en-GB" dirty="0"/>
              <a:t>5 Steps to mental health and wellbeing: A framework for schools and colleges</a:t>
            </a:r>
          </a:p>
        </p:txBody>
      </p:sp>
      <p:pic>
        <p:nvPicPr>
          <p:cNvPr id="7" name="Content Placeholder 6" descr="A picture containing object, ball&#10;&#10;Description automatically generated">
            <a:extLst>
              <a:ext uri="{FF2B5EF4-FFF2-40B4-BE49-F238E27FC236}">
                <a16:creationId xmlns:a16="http://schemas.microsoft.com/office/drawing/2014/main" id="{9CF812E5-7FEC-4332-A9A0-35A27F24F062}"/>
              </a:ext>
            </a:extLst>
          </p:cNvPr>
          <p:cNvPicPr>
            <a:picLocks noGrp="1" noChangeAspect="1"/>
          </p:cNvPicPr>
          <p:nvPr>
            <p:ph idx="1"/>
          </p:nvPr>
        </p:nvPicPr>
        <p:blipFill>
          <a:blip r:embed="rId3"/>
          <a:stretch>
            <a:fillRect/>
          </a:stretch>
        </p:blipFill>
        <p:spPr>
          <a:xfrm>
            <a:off x="638803" y="1996065"/>
            <a:ext cx="7469519" cy="3532620"/>
          </a:xfrm>
        </p:spPr>
      </p:pic>
      <p:sp>
        <p:nvSpPr>
          <p:cNvPr id="5" name="Slide Number Placeholder 4">
            <a:extLst>
              <a:ext uri="{FF2B5EF4-FFF2-40B4-BE49-F238E27FC236}">
                <a16:creationId xmlns:a16="http://schemas.microsoft.com/office/drawing/2014/main" id="{DB3C050C-CEFB-4284-975B-0DA5A4F0FFC8}"/>
              </a:ext>
            </a:extLst>
          </p:cNvPr>
          <p:cNvSpPr>
            <a:spLocks noGrp="1"/>
          </p:cNvSpPr>
          <p:nvPr>
            <p:ph type="sldNum" sz="quarter" idx="4"/>
          </p:nvPr>
        </p:nvSpPr>
        <p:spPr/>
        <p:txBody>
          <a:bodyPr/>
          <a:lstStyle/>
          <a:p>
            <a:fld id="{462AC695-DD95-4246-9D7F-71FDA65D9A0C}" type="slidenum">
              <a:rPr lang="en-US" smtClean="0"/>
              <a:pPr/>
              <a:t>22</a:t>
            </a:fld>
            <a:endParaRPr lang="en-US" dirty="0"/>
          </a:p>
        </p:txBody>
      </p:sp>
      <p:sp>
        <p:nvSpPr>
          <p:cNvPr id="8" name="Rectangle 7">
            <a:extLst>
              <a:ext uri="{FF2B5EF4-FFF2-40B4-BE49-F238E27FC236}">
                <a16:creationId xmlns:a16="http://schemas.microsoft.com/office/drawing/2014/main" id="{059A9031-0E55-457B-B0D8-2C484ED4423C}"/>
              </a:ext>
            </a:extLst>
          </p:cNvPr>
          <p:cNvSpPr/>
          <p:nvPr/>
        </p:nvSpPr>
        <p:spPr>
          <a:xfrm>
            <a:off x="2541795" y="5842000"/>
            <a:ext cx="3662861" cy="400110"/>
          </a:xfrm>
          <a:prstGeom prst="rect">
            <a:avLst/>
          </a:prstGeom>
        </p:spPr>
        <p:txBody>
          <a:bodyPr wrap="square">
            <a:spAutoFit/>
          </a:bodyPr>
          <a:lstStyle/>
          <a:p>
            <a:r>
              <a:rPr lang="en-GB" sz="2000" dirty="0">
                <a:hlinkClick r:id="rId4"/>
              </a:rPr>
              <a:t>www.annafreud.org/5steps</a:t>
            </a:r>
            <a:r>
              <a:rPr lang="en-GB" sz="2000" dirty="0"/>
              <a:t> </a:t>
            </a:r>
          </a:p>
        </p:txBody>
      </p:sp>
    </p:spTree>
    <p:extLst>
      <p:ext uri="{BB962C8B-B14F-4D97-AF65-F5344CB8AC3E}">
        <p14:creationId xmlns:p14="http://schemas.microsoft.com/office/powerpoint/2010/main" val="1944559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1F67428-C491-4C2E-890C-9BFC712668B1}"/>
              </a:ext>
            </a:extLst>
          </p:cNvPr>
          <p:cNvSpPr>
            <a:spLocks noGrp="1"/>
          </p:cNvSpPr>
          <p:nvPr>
            <p:ph idx="1"/>
          </p:nvPr>
        </p:nvSpPr>
        <p:spPr/>
        <p:txBody>
          <a:bodyPr/>
          <a:lstStyle/>
          <a:p>
            <a:pPr marL="342900" indent="-342900">
              <a:buFont typeface="Arial" panose="020B0604020202020204" pitchFamily="34" charset="0"/>
              <a:buChar char="•"/>
            </a:pPr>
            <a:r>
              <a:rPr lang="en-US" sz="2000" dirty="0"/>
              <a:t>We know more about children’s mental health than we have every done before – yet despite the systems and expertise in place, the prevalence and impact of mental health disorders continues to rise. </a:t>
            </a:r>
            <a:r>
              <a:rPr lang="en-GB" sz="2000" dirty="0">
                <a:solidFill>
                  <a:srgbClr val="796E65"/>
                </a:solidFill>
                <a:latin typeface="Verdana" panose="020B0604030504040204" pitchFamily="34" charset="0"/>
                <a:ea typeface="Verdana" panose="020B0604030504040204" pitchFamily="34" charset="0"/>
                <a:cs typeface="Calibri" panose="020F0502020204030204" pitchFamily="34" charset="0"/>
              </a:rPr>
              <a:t>Traditional pathways take </a:t>
            </a:r>
            <a:r>
              <a:rPr lang="en-GB" sz="2000" i="1" dirty="0">
                <a:solidFill>
                  <a:srgbClr val="796E65"/>
                </a:solidFill>
                <a:latin typeface="Verdana" panose="020B0604030504040204" pitchFamily="34" charset="0"/>
                <a:ea typeface="Verdana" panose="020B0604030504040204" pitchFamily="34" charset="0"/>
                <a:cs typeface="Calibri" panose="020F0502020204030204" pitchFamily="34" charset="0"/>
              </a:rPr>
              <a:t>17 years </a:t>
            </a:r>
            <a:r>
              <a:rPr lang="en-GB" sz="2000" dirty="0">
                <a:solidFill>
                  <a:srgbClr val="796E65"/>
                </a:solidFill>
                <a:latin typeface="Verdana" panose="020B0604030504040204" pitchFamily="34" charset="0"/>
                <a:ea typeface="Verdana" panose="020B0604030504040204" pitchFamily="34" charset="0"/>
                <a:cs typeface="Calibri" panose="020F0502020204030204" pitchFamily="34" charset="0"/>
              </a:rPr>
              <a:t>for research to inform practice – an extremely long time in what is a </a:t>
            </a:r>
            <a:r>
              <a:rPr lang="en-GB" sz="2000" b="1" i="1" dirty="0">
                <a:solidFill>
                  <a:srgbClr val="796E65"/>
                </a:solidFill>
                <a:latin typeface="Verdana" panose="020B0604030504040204" pitchFamily="34" charset="0"/>
                <a:ea typeface="Verdana" panose="020B0604030504040204" pitchFamily="34" charset="0"/>
                <a:cs typeface="Calibri" panose="020F0502020204030204" pitchFamily="34" charset="0"/>
              </a:rPr>
              <a:t>rapidly changing </a:t>
            </a:r>
            <a:r>
              <a:rPr lang="en-GB" sz="2000" dirty="0">
                <a:solidFill>
                  <a:srgbClr val="796E65"/>
                </a:solidFill>
                <a:latin typeface="Verdana" panose="020B0604030504040204" pitchFamily="34" charset="0"/>
                <a:ea typeface="Verdana" panose="020B0604030504040204" pitchFamily="34" charset="0"/>
                <a:cs typeface="Calibri" panose="020F0502020204030204" pitchFamily="34" charset="0"/>
              </a:rPr>
              <a:t>social and technological world. </a:t>
            </a:r>
          </a:p>
          <a:p>
            <a:pPr marL="342900" indent="-342900">
              <a:buFont typeface="Arial" panose="020B0604020202020204" pitchFamily="34" charset="0"/>
              <a:buChar char="•"/>
            </a:pPr>
            <a:r>
              <a:rPr lang="en-US" sz="2000" dirty="0"/>
              <a:t>We want to create </a:t>
            </a:r>
            <a:r>
              <a:rPr lang="en-US" sz="2000" b="1" i="1" dirty="0"/>
              <a:t>systemic change </a:t>
            </a:r>
            <a:r>
              <a:rPr lang="en-GB" sz="2000" dirty="0">
                <a:solidFill>
                  <a:srgbClr val="796E65"/>
                </a:solidFill>
                <a:latin typeface="Verdana" panose="020B0604030504040204" pitchFamily="34" charset="0"/>
                <a:ea typeface="Verdana" panose="020B0604030504040204" pitchFamily="34" charset="0"/>
                <a:cs typeface="Calibri" panose="020F0502020204030204" pitchFamily="34" charset="0"/>
              </a:rPr>
              <a:t>in the field of mental health provision and intervention for children, young people and their families. </a:t>
            </a:r>
          </a:p>
          <a:p>
            <a:pPr marL="342900" indent="-34290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F4773257-BF8B-4959-8901-202D35EE3EAC}"/>
              </a:ext>
            </a:extLst>
          </p:cNvPr>
          <p:cNvSpPr>
            <a:spLocks noGrp="1"/>
          </p:cNvSpPr>
          <p:nvPr>
            <p:ph type="sldNum" sz="quarter" idx="4"/>
          </p:nvPr>
        </p:nvSpPr>
        <p:spPr/>
        <p:txBody>
          <a:bodyPr/>
          <a:lstStyle/>
          <a:p>
            <a:fld id="{462AC695-DD95-4246-9D7F-71FDA65D9A0C}" type="slidenum">
              <a:rPr lang="en-US" smtClean="0"/>
              <a:pPr/>
              <a:t>3</a:t>
            </a:fld>
            <a:endParaRPr lang="en-US" dirty="0"/>
          </a:p>
        </p:txBody>
      </p:sp>
    </p:spTree>
    <p:extLst>
      <p:ext uri="{BB962C8B-B14F-4D97-AF65-F5344CB8AC3E}">
        <p14:creationId xmlns:p14="http://schemas.microsoft.com/office/powerpoint/2010/main" val="3395828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A0BA-9107-4AFE-88E1-D745988756B9}"/>
              </a:ext>
            </a:extLst>
          </p:cNvPr>
          <p:cNvSpPr>
            <a:spLocks noGrp="1"/>
          </p:cNvSpPr>
          <p:nvPr>
            <p:ph type="title"/>
          </p:nvPr>
        </p:nvSpPr>
        <p:spPr>
          <a:xfrm>
            <a:off x="258426" y="697341"/>
            <a:ext cx="8229600" cy="698344"/>
          </a:xfrm>
        </p:spPr>
        <p:txBody>
          <a:bodyPr/>
          <a:lstStyle/>
          <a:p>
            <a:r>
              <a:rPr lang="en-GB" dirty="0"/>
              <a:t>We transform child mental health in five main ways:</a:t>
            </a:r>
          </a:p>
        </p:txBody>
      </p:sp>
      <p:sp>
        <p:nvSpPr>
          <p:cNvPr id="5" name="Slide Number Placeholder 4">
            <a:extLst>
              <a:ext uri="{FF2B5EF4-FFF2-40B4-BE49-F238E27FC236}">
                <a16:creationId xmlns:a16="http://schemas.microsoft.com/office/drawing/2014/main" id="{B06E1F85-027E-4911-A335-1FC97D473874}"/>
              </a:ext>
            </a:extLst>
          </p:cNvPr>
          <p:cNvSpPr>
            <a:spLocks noGrp="1"/>
          </p:cNvSpPr>
          <p:nvPr>
            <p:ph type="sldNum" sz="quarter" idx="4"/>
          </p:nvPr>
        </p:nvSpPr>
        <p:spPr/>
        <p:txBody>
          <a:bodyPr/>
          <a:lstStyle/>
          <a:p>
            <a:fld id="{462AC695-DD95-4246-9D7F-71FDA65D9A0C}" type="slidenum">
              <a:rPr lang="en-US" smtClean="0"/>
              <a:pPr/>
              <a:t>4</a:t>
            </a:fld>
            <a:endParaRPr lang="en-US" dirty="0"/>
          </a:p>
        </p:txBody>
      </p:sp>
    </p:spTree>
    <p:extLst>
      <p:ext uri="{BB962C8B-B14F-4D97-AF65-F5344CB8AC3E}">
        <p14:creationId xmlns:p14="http://schemas.microsoft.com/office/powerpoint/2010/main" val="3920687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5D903A-2E8A-4D55-864D-9BA43DF1BEE1}"/>
              </a:ext>
            </a:extLst>
          </p:cNvPr>
          <p:cNvSpPr>
            <a:spLocks noGrp="1"/>
          </p:cNvSpPr>
          <p:nvPr>
            <p:ph type="title"/>
          </p:nvPr>
        </p:nvSpPr>
        <p:spPr/>
        <p:txBody>
          <a:bodyPr/>
          <a:lstStyle/>
          <a:p>
            <a:r>
              <a:rPr lang="en-GB" dirty="0">
                <a:solidFill>
                  <a:schemeClr val="tx2"/>
                </a:solidFill>
              </a:rPr>
              <a:t>AFNCCF Impact Nationally and Internationally</a:t>
            </a:r>
            <a:endParaRPr lang="en-GB" dirty="0"/>
          </a:p>
        </p:txBody>
      </p:sp>
      <p:sp>
        <p:nvSpPr>
          <p:cNvPr id="6" name="Slide Number Placeholder 5">
            <a:extLst>
              <a:ext uri="{FF2B5EF4-FFF2-40B4-BE49-F238E27FC236}">
                <a16:creationId xmlns:a16="http://schemas.microsoft.com/office/drawing/2014/main" id="{A1811EAC-6649-42E6-9249-05144C7FCC4F}"/>
              </a:ext>
            </a:extLst>
          </p:cNvPr>
          <p:cNvSpPr>
            <a:spLocks noGrp="1"/>
          </p:cNvSpPr>
          <p:nvPr>
            <p:ph type="sldNum" sz="quarter" idx="4"/>
          </p:nvPr>
        </p:nvSpPr>
        <p:spPr/>
        <p:txBody>
          <a:bodyPr/>
          <a:lstStyle/>
          <a:p>
            <a:fld id="{462AC695-DD95-4246-9D7F-71FDA65D9A0C}" type="slidenum">
              <a:rPr lang="en-US" smtClean="0"/>
              <a:pPr/>
              <a:t>5</a:t>
            </a:fld>
            <a:endParaRPr lang="en-US" dirty="0"/>
          </a:p>
        </p:txBody>
      </p:sp>
      <p:sp>
        <p:nvSpPr>
          <p:cNvPr id="7" name="Content Placeholder 6">
            <a:extLst>
              <a:ext uri="{FF2B5EF4-FFF2-40B4-BE49-F238E27FC236}">
                <a16:creationId xmlns:a16="http://schemas.microsoft.com/office/drawing/2014/main" id="{CB65522A-0998-4EFE-936F-56812DDC9E30}"/>
              </a:ext>
            </a:extLst>
          </p:cNvPr>
          <p:cNvSpPr>
            <a:spLocks noGrp="1"/>
          </p:cNvSpPr>
          <p:nvPr>
            <p:ph sz="quarter" idx="10"/>
          </p:nvPr>
        </p:nvSpPr>
        <p:spPr>
          <a:xfrm>
            <a:off x="258426" y="1401777"/>
            <a:ext cx="4211752" cy="2465349"/>
          </a:xfrm>
        </p:spPr>
        <p:txBody>
          <a:bodyPr/>
          <a:lstStyle/>
          <a:p>
            <a:pPr marL="285750" indent="-285750">
              <a:buFont typeface="Arial" panose="020B0604020202020204" pitchFamily="34" charset="0"/>
              <a:buChar char="•"/>
            </a:pPr>
            <a:r>
              <a:rPr lang="en-GB" sz="1200" b="1" dirty="0"/>
              <a:t>Support: 164,000</a:t>
            </a:r>
            <a:r>
              <a:rPr lang="en-GB" sz="1200" dirty="0"/>
              <a:t> children, young people and families every year</a:t>
            </a:r>
          </a:p>
          <a:p>
            <a:pPr marL="285750" indent="-285750">
              <a:buFont typeface="Arial" panose="020B0604020202020204" pitchFamily="34" charset="0"/>
              <a:buChar char="•"/>
            </a:pPr>
            <a:r>
              <a:rPr lang="en-GB" sz="1200" b="1" dirty="0"/>
              <a:t>Education and Training: 9,000</a:t>
            </a:r>
            <a:r>
              <a:rPr lang="en-GB" sz="1200" dirty="0"/>
              <a:t> allied mental health professionals across the world, </a:t>
            </a:r>
            <a:r>
              <a:rPr lang="en-GB" sz="1200" b="1" dirty="0"/>
              <a:t>300</a:t>
            </a:r>
            <a:r>
              <a:rPr lang="en-GB" sz="1200" dirty="0"/>
              <a:t> students every year and connect with over </a:t>
            </a:r>
            <a:r>
              <a:rPr lang="en-GB" sz="1200" b="1" dirty="0"/>
              <a:t>25,000</a:t>
            </a:r>
            <a:r>
              <a:rPr lang="en-GB" sz="1200" dirty="0"/>
              <a:t> education professionals via our Learning Networks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200" b="1" dirty="0"/>
              <a:t>Influence on national policy: </a:t>
            </a:r>
            <a:r>
              <a:rPr lang="en-GB" sz="1200" dirty="0"/>
              <a:t>Taskforce, NICE Guidelines, Future in Mind, Green Paper </a:t>
            </a:r>
          </a:p>
          <a:p>
            <a:endParaRPr lang="en-GB" dirty="0"/>
          </a:p>
        </p:txBody>
      </p:sp>
      <p:pic>
        <p:nvPicPr>
          <p:cNvPr id="12" name="Picture 11">
            <a:extLst>
              <a:ext uri="{FF2B5EF4-FFF2-40B4-BE49-F238E27FC236}">
                <a16:creationId xmlns:a16="http://schemas.microsoft.com/office/drawing/2014/main" id="{6EC5F8E1-41A6-4173-A8BC-CD43141A8AD3}"/>
              </a:ext>
            </a:extLst>
          </p:cNvPr>
          <p:cNvPicPr>
            <a:picLocks noChangeAspect="1"/>
          </p:cNvPicPr>
          <p:nvPr/>
        </p:nvPicPr>
        <p:blipFill>
          <a:blip r:embed="rId3"/>
          <a:stretch>
            <a:fillRect/>
          </a:stretch>
        </p:blipFill>
        <p:spPr>
          <a:xfrm>
            <a:off x="4713288" y="3978886"/>
            <a:ext cx="4123016" cy="2340305"/>
          </a:xfrm>
          <a:prstGeom prst="rect">
            <a:avLst/>
          </a:prstGeom>
        </p:spPr>
      </p:pic>
      <p:sp>
        <p:nvSpPr>
          <p:cNvPr id="15" name="Rectangle 14">
            <a:extLst>
              <a:ext uri="{FF2B5EF4-FFF2-40B4-BE49-F238E27FC236}">
                <a16:creationId xmlns:a16="http://schemas.microsoft.com/office/drawing/2014/main" id="{91BC574A-38AF-4E98-99CA-EF79C867CFCF}"/>
              </a:ext>
            </a:extLst>
          </p:cNvPr>
          <p:cNvSpPr/>
          <p:nvPr/>
        </p:nvSpPr>
        <p:spPr>
          <a:xfrm>
            <a:off x="4713288" y="4456540"/>
            <a:ext cx="4572000" cy="1384995"/>
          </a:xfrm>
          <a:prstGeom prst="rect">
            <a:avLst/>
          </a:prstGeom>
        </p:spPr>
        <p:txBody>
          <a:bodyPr>
            <a:spAutoFit/>
          </a:bodyPr>
          <a:lstStyle/>
          <a:p>
            <a:pPr marL="285750" indent="-285750">
              <a:buFont typeface="Arial" panose="020B0604020202020204" pitchFamily="34" charset="0"/>
              <a:buChar char="•"/>
            </a:pPr>
            <a:r>
              <a:rPr lang="en-GB" sz="1200" b="1" dirty="0"/>
              <a:t>Service improvement: 130,000</a:t>
            </a:r>
            <a:r>
              <a:rPr lang="en-GB" sz="1200" dirty="0"/>
              <a:t> children, </a:t>
            </a:r>
            <a:r>
              <a:rPr lang="en-GB" sz="1200" b="1" dirty="0"/>
              <a:t>200</a:t>
            </a:r>
            <a:r>
              <a:rPr lang="en-GB" sz="1200" dirty="0"/>
              <a:t> Child and Adolescent Mental Health Services</a:t>
            </a:r>
          </a:p>
          <a:p>
            <a:endParaRPr lang="en-GB" sz="1200" dirty="0"/>
          </a:p>
          <a:p>
            <a:pPr marL="285750" indent="-285750">
              <a:buFont typeface="Arial" panose="020B0604020202020204" pitchFamily="34" charset="0"/>
              <a:buChar char="•"/>
            </a:pPr>
            <a:r>
              <a:rPr lang="en-GB" sz="1200" b="1" dirty="0"/>
              <a:t>Research: </a:t>
            </a:r>
            <a:r>
              <a:rPr lang="en-GB" sz="1200" dirty="0"/>
              <a:t>Neuroscience, U-Change; IMPACT-ME</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Publish at least </a:t>
            </a:r>
            <a:r>
              <a:rPr lang="en-GB" sz="1200" b="1" dirty="0"/>
              <a:t>100</a:t>
            </a:r>
            <a:r>
              <a:rPr lang="en-GB" sz="1200" dirty="0"/>
              <a:t> peer reviewed papers every year</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3">
            <a:extLst>
              <a:ext uri="{FF2B5EF4-FFF2-40B4-BE49-F238E27FC236}">
                <a16:creationId xmlns:a16="http://schemas.microsoft.com/office/drawing/2014/main" id="{72C86293-352E-4CAC-99BD-CD7D00C6C24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46990" y="1401777"/>
            <a:ext cx="3264224" cy="2177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Picture 3">
            <a:extLst>
              <a:ext uri="{FF2B5EF4-FFF2-40B4-BE49-F238E27FC236}">
                <a16:creationId xmlns:a16="http://schemas.microsoft.com/office/drawing/2014/main" id="{F1057D76-F18B-4816-B834-2D57B2AF69D9}"/>
              </a:ext>
            </a:extLst>
          </p:cNvPr>
          <p:cNvPicPr>
            <a:picLocks noGrp="1" noChangeAspect="1" noChangeArrowheads="1"/>
          </p:cNvPicPr>
          <p:nvPr>
            <p:ph sz="quarter" idx="17"/>
          </p:nvPr>
        </p:nvPicPr>
        <p:blipFill>
          <a:blip r:embed="rId5">
            <a:extLst>
              <a:ext uri="{28A0092B-C50C-407E-A947-70E740481C1C}">
                <a14:useLocalDpi xmlns:a14="http://schemas.microsoft.com/office/drawing/2010/main" val="0"/>
              </a:ext>
            </a:extLst>
          </a:blip>
          <a:stretch>
            <a:fillRect/>
          </a:stretch>
        </p:blipFill>
        <p:spPr bwMode="auto">
          <a:xfrm>
            <a:off x="738385" y="3867126"/>
            <a:ext cx="3251834" cy="2167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43439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screenshot of a cell phone&#10;&#10;Description automatically generated">
            <a:extLst>
              <a:ext uri="{FF2B5EF4-FFF2-40B4-BE49-F238E27FC236}">
                <a16:creationId xmlns:a16="http://schemas.microsoft.com/office/drawing/2014/main" id="{855EC8A8-DEE3-4073-B8CB-2CF5BFC3DCF7}"/>
              </a:ext>
            </a:extLst>
          </p:cNvPr>
          <p:cNvPicPr>
            <a:picLocks noGrp="1" noChangeAspect="1"/>
          </p:cNvPicPr>
          <p:nvPr>
            <p:ph sz="quarter" idx="13"/>
          </p:nvPr>
        </p:nvPicPr>
        <p:blipFill>
          <a:blip r:embed="rId2"/>
          <a:stretch>
            <a:fillRect/>
          </a:stretch>
        </p:blipFill>
        <p:spPr>
          <a:xfrm>
            <a:off x="5053346" y="1419498"/>
            <a:ext cx="3295524" cy="2033587"/>
          </a:xfrm>
          <a:ln>
            <a:solidFill>
              <a:schemeClr val="accent1"/>
            </a:solidFill>
          </a:ln>
        </p:spPr>
      </p:pic>
      <p:sp>
        <p:nvSpPr>
          <p:cNvPr id="3" name="Title 2">
            <a:extLst>
              <a:ext uri="{FF2B5EF4-FFF2-40B4-BE49-F238E27FC236}">
                <a16:creationId xmlns:a16="http://schemas.microsoft.com/office/drawing/2014/main" id="{29265087-96FB-4316-99C5-03B7B3622683}"/>
              </a:ext>
            </a:extLst>
          </p:cNvPr>
          <p:cNvSpPr>
            <a:spLocks noGrp="1"/>
          </p:cNvSpPr>
          <p:nvPr>
            <p:ph type="title"/>
          </p:nvPr>
        </p:nvSpPr>
        <p:spPr/>
        <p:txBody>
          <a:bodyPr/>
          <a:lstStyle/>
          <a:p>
            <a:r>
              <a:rPr lang="en-GB" dirty="0"/>
              <a:t>Our work with Schools</a:t>
            </a:r>
          </a:p>
        </p:txBody>
      </p:sp>
      <p:sp>
        <p:nvSpPr>
          <p:cNvPr id="5" name="Slide Number Placeholder 4">
            <a:extLst>
              <a:ext uri="{FF2B5EF4-FFF2-40B4-BE49-F238E27FC236}">
                <a16:creationId xmlns:a16="http://schemas.microsoft.com/office/drawing/2014/main" id="{759E250B-7D95-43E3-8AF4-60CDCFBCBD27}"/>
              </a:ext>
            </a:extLst>
          </p:cNvPr>
          <p:cNvSpPr>
            <a:spLocks noGrp="1"/>
          </p:cNvSpPr>
          <p:nvPr>
            <p:ph type="sldNum" sz="quarter" idx="4"/>
          </p:nvPr>
        </p:nvSpPr>
        <p:spPr/>
        <p:txBody>
          <a:bodyPr/>
          <a:lstStyle/>
          <a:p>
            <a:fld id="{462AC695-DD95-4246-9D7F-71FDA65D9A0C}" type="slidenum">
              <a:rPr lang="en-US" smtClean="0"/>
              <a:pPr/>
              <a:t>6</a:t>
            </a:fld>
            <a:endParaRPr lang="en-US" dirty="0"/>
          </a:p>
        </p:txBody>
      </p:sp>
      <p:sp>
        <p:nvSpPr>
          <p:cNvPr id="6" name="Content Placeholder 5">
            <a:extLst>
              <a:ext uri="{FF2B5EF4-FFF2-40B4-BE49-F238E27FC236}">
                <a16:creationId xmlns:a16="http://schemas.microsoft.com/office/drawing/2014/main" id="{3BBCCAA0-4382-4BF8-85AB-1A0E100EBD1C}"/>
              </a:ext>
            </a:extLst>
          </p:cNvPr>
          <p:cNvSpPr>
            <a:spLocks noGrp="1"/>
          </p:cNvSpPr>
          <p:nvPr>
            <p:ph sz="quarter" idx="10"/>
          </p:nvPr>
        </p:nvSpPr>
        <p:spPr>
          <a:xfrm>
            <a:off x="258426" y="1395685"/>
            <a:ext cx="4496454" cy="4723835"/>
          </a:xfrm>
        </p:spPr>
        <p:txBody>
          <a:bodyPr/>
          <a:lstStyle/>
          <a:p>
            <a:r>
              <a:rPr lang="en-GB" sz="1200" dirty="0">
                <a:solidFill>
                  <a:schemeClr val="tx2"/>
                </a:solidFill>
              </a:rPr>
              <a:t>Pears Family School </a:t>
            </a:r>
            <a:r>
              <a:rPr lang="en-GB" sz="1200" dirty="0"/>
              <a:t>– Dissemination of the Family School model</a:t>
            </a:r>
          </a:p>
          <a:p>
            <a:r>
              <a:rPr lang="en-GB" sz="1200" dirty="0">
                <a:solidFill>
                  <a:schemeClr val="tx2"/>
                </a:solidFill>
              </a:rPr>
              <a:t>Schools Outreach Team </a:t>
            </a:r>
            <a:r>
              <a:rPr lang="en-GB" sz="1200" dirty="0"/>
              <a:t>- Direct provision of clinical work in Schools </a:t>
            </a:r>
          </a:p>
          <a:p>
            <a:r>
              <a:rPr lang="en-GB" sz="1200" dirty="0">
                <a:solidFill>
                  <a:schemeClr val="tx2"/>
                </a:solidFill>
              </a:rPr>
              <a:t>Postgraduate Teaching -</a:t>
            </a:r>
            <a:r>
              <a:rPr lang="en-GB" sz="1200" dirty="0"/>
              <a:t> Workforce development through Education Mental Health Practitioner (EMHP)</a:t>
            </a:r>
          </a:p>
          <a:p>
            <a:r>
              <a:rPr lang="en-GB" sz="1200" dirty="0">
                <a:solidFill>
                  <a:schemeClr val="tx2"/>
                </a:solidFill>
              </a:rPr>
              <a:t>Research in Schools </a:t>
            </a:r>
            <a:r>
              <a:rPr lang="en-GB" sz="1200" dirty="0"/>
              <a:t>– Education for Wellbeing programme Randomised Control Trials </a:t>
            </a:r>
          </a:p>
          <a:p>
            <a:r>
              <a:rPr lang="en-GB" sz="1200" dirty="0">
                <a:solidFill>
                  <a:schemeClr val="tx2"/>
                </a:solidFill>
              </a:rPr>
              <a:t>Mentally Healthy Schools – </a:t>
            </a:r>
            <a:r>
              <a:rPr lang="en-GB" sz="1200" dirty="0"/>
              <a:t>Royal Foundation Website for Primary Schools </a:t>
            </a:r>
          </a:p>
          <a:p>
            <a:r>
              <a:rPr lang="en-GB" sz="1200" dirty="0">
                <a:solidFill>
                  <a:schemeClr val="tx2"/>
                </a:solidFill>
              </a:rPr>
              <a:t>Schools In Mind Network – </a:t>
            </a:r>
            <a:r>
              <a:rPr lang="en-GB" sz="1200" dirty="0"/>
              <a:t>13,000 members </a:t>
            </a:r>
          </a:p>
          <a:p>
            <a:r>
              <a:rPr lang="en-GB" sz="1200" dirty="0">
                <a:solidFill>
                  <a:schemeClr val="tx2"/>
                </a:solidFill>
              </a:rPr>
              <a:t>Mental Health Professionals and Schools and College Link Programme – </a:t>
            </a:r>
            <a:r>
              <a:rPr lang="en-GB" sz="1200" dirty="0"/>
              <a:t>DfE National programme</a:t>
            </a:r>
          </a:p>
          <a:p>
            <a:pPr marL="342900" indent="-342900">
              <a:buFont typeface="Arial" panose="020B0604020202020204" pitchFamily="34" charset="0"/>
              <a:buChar char="•"/>
            </a:pPr>
            <a:r>
              <a:rPr lang="en-GB" sz="1200" dirty="0"/>
              <a:t>Schools in Mind Network</a:t>
            </a:r>
          </a:p>
          <a:p>
            <a:pPr marL="342900" indent="-342900">
              <a:buFont typeface="Arial" panose="020B0604020202020204" pitchFamily="34" charset="0"/>
              <a:buChar char="•"/>
            </a:pPr>
            <a:r>
              <a:rPr lang="en-GB" sz="1200" dirty="0"/>
              <a:t> </a:t>
            </a:r>
            <a:r>
              <a:rPr lang="en-GB" sz="1200" dirty="0">
                <a:hlinkClick r:id="rId3"/>
              </a:rPr>
              <a:t>schoolsinmind@annafreud.org</a:t>
            </a:r>
            <a:r>
              <a:rPr lang="en-GB" sz="1200" dirty="0"/>
              <a:t> </a:t>
            </a:r>
          </a:p>
          <a:p>
            <a:endParaRPr lang="en-GB" dirty="0"/>
          </a:p>
        </p:txBody>
      </p:sp>
      <p:pic>
        <p:nvPicPr>
          <p:cNvPr id="14" name="Picture 13" descr="A screenshot of a social media post&#10;&#10;Description automatically generated">
            <a:extLst>
              <a:ext uri="{FF2B5EF4-FFF2-40B4-BE49-F238E27FC236}">
                <a16:creationId xmlns:a16="http://schemas.microsoft.com/office/drawing/2014/main" id="{8053BF2F-92A0-45F0-B440-80D744EF0229}"/>
              </a:ext>
            </a:extLst>
          </p:cNvPr>
          <p:cNvPicPr>
            <a:picLocks noChangeAspect="1"/>
          </p:cNvPicPr>
          <p:nvPr/>
        </p:nvPicPr>
        <p:blipFill>
          <a:blip r:embed="rId4"/>
          <a:stretch>
            <a:fillRect/>
          </a:stretch>
        </p:blipFill>
        <p:spPr>
          <a:xfrm>
            <a:off x="5054176" y="3757103"/>
            <a:ext cx="3294694" cy="2137299"/>
          </a:xfrm>
          <a:prstGeom prst="rect">
            <a:avLst/>
          </a:prstGeom>
          <a:solidFill>
            <a:schemeClr val="bg1"/>
          </a:solidFill>
          <a:ln>
            <a:solidFill>
              <a:schemeClr val="accent1"/>
            </a:solidFill>
          </a:ln>
        </p:spPr>
      </p:pic>
    </p:spTree>
    <p:extLst>
      <p:ext uri="{BB962C8B-B14F-4D97-AF65-F5344CB8AC3E}">
        <p14:creationId xmlns:p14="http://schemas.microsoft.com/office/powerpoint/2010/main" val="1955453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21F8E-9CC3-4AB2-B68B-FE4E4FE5401D}"/>
              </a:ext>
            </a:extLst>
          </p:cNvPr>
          <p:cNvSpPr>
            <a:spLocks noGrp="1"/>
          </p:cNvSpPr>
          <p:nvPr>
            <p:ph type="ctrTitle"/>
          </p:nvPr>
        </p:nvSpPr>
        <p:spPr/>
        <p:txBody>
          <a:bodyPr/>
          <a:lstStyle/>
          <a:p>
            <a:r>
              <a:rPr lang="en-GB" dirty="0"/>
              <a:t>Why is innovation needed?</a:t>
            </a:r>
          </a:p>
        </p:txBody>
      </p:sp>
      <p:sp>
        <p:nvSpPr>
          <p:cNvPr id="5" name="Slide Number Placeholder 4">
            <a:extLst>
              <a:ext uri="{FF2B5EF4-FFF2-40B4-BE49-F238E27FC236}">
                <a16:creationId xmlns:a16="http://schemas.microsoft.com/office/drawing/2014/main" id="{30F19285-5BA1-423A-B9C5-12FA2ED1BD5F}"/>
              </a:ext>
            </a:extLst>
          </p:cNvPr>
          <p:cNvSpPr>
            <a:spLocks noGrp="1"/>
          </p:cNvSpPr>
          <p:nvPr>
            <p:ph type="sldNum" sz="quarter" idx="4"/>
          </p:nvPr>
        </p:nvSpPr>
        <p:spPr/>
        <p:txBody>
          <a:bodyPr/>
          <a:lstStyle/>
          <a:p>
            <a:fld id="{462AC695-DD95-4246-9D7F-71FDA65D9A0C}" type="slidenum">
              <a:rPr lang="en-US" smtClean="0"/>
              <a:pPr/>
              <a:t>7</a:t>
            </a:fld>
            <a:endParaRPr lang="en-US" dirty="0"/>
          </a:p>
        </p:txBody>
      </p:sp>
      <p:sp>
        <p:nvSpPr>
          <p:cNvPr id="8" name="Rectangle 7">
            <a:extLst>
              <a:ext uri="{FF2B5EF4-FFF2-40B4-BE49-F238E27FC236}">
                <a16:creationId xmlns:a16="http://schemas.microsoft.com/office/drawing/2014/main" id="{5C4E1B69-89F1-45ED-A631-EB674596AE62}"/>
              </a:ext>
            </a:extLst>
          </p:cNvPr>
          <p:cNvSpPr/>
          <p:nvPr/>
        </p:nvSpPr>
        <p:spPr>
          <a:xfrm>
            <a:off x="280512" y="3237468"/>
            <a:ext cx="2258119" cy="369332"/>
          </a:xfrm>
          <a:prstGeom prst="rect">
            <a:avLst/>
          </a:prstGeom>
        </p:spPr>
        <p:txBody>
          <a:bodyPr wrap="none">
            <a:spAutoFit/>
          </a:bodyPr>
          <a:lstStyle/>
          <a:p>
            <a:r>
              <a:rPr lang="en-GB" dirty="0"/>
              <a:t>24 February 2020</a:t>
            </a:r>
          </a:p>
        </p:txBody>
      </p:sp>
    </p:spTree>
    <p:extLst>
      <p:ext uri="{BB962C8B-B14F-4D97-AF65-F5344CB8AC3E}">
        <p14:creationId xmlns:p14="http://schemas.microsoft.com/office/powerpoint/2010/main" val="3503412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5">
            <a:extLst>
              <a:ext uri="{FF2B5EF4-FFF2-40B4-BE49-F238E27FC236}">
                <a16:creationId xmlns:a16="http://schemas.microsoft.com/office/drawing/2014/main" id="{10B0863F-79BC-434F-988E-7C1865659670}"/>
              </a:ext>
            </a:extLst>
          </p:cNvPr>
          <p:cNvSpPr>
            <a:spLocks noGrp="1"/>
          </p:cNvSpPr>
          <p:nvPr>
            <p:ph type="title"/>
          </p:nvPr>
        </p:nvSpPr>
        <p:spPr/>
        <p:txBody>
          <a:bodyPr>
            <a:normAutofit/>
          </a:bodyPr>
          <a:lstStyle/>
          <a:p>
            <a:r>
              <a:rPr lang="en-GB" dirty="0"/>
              <a:t>Why addressing mental health is so important</a:t>
            </a:r>
          </a:p>
        </p:txBody>
      </p:sp>
      <p:pic>
        <p:nvPicPr>
          <p:cNvPr id="10" name="Content Placeholder 9" descr="A close up of a newspaper&#10;&#10;Description automatically generated">
            <a:extLst>
              <a:ext uri="{FF2B5EF4-FFF2-40B4-BE49-F238E27FC236}">
                <a16:creationId xmlns:a16="http://schemas.microsoft.com/office/drawing/2014/main" id="{12F232D1-E6D3-49C5-969E-6EF2C474B406}"/>
              </a:ext>
            </a:extLst>
          </p:cNvPr>
          <p:cNvPicPr>
            <a:picLocks noGrp="1" noChangeAspect="1"/>
          </p:cNvPicPr>
          <p:nvPr>
            <p:ph idx="1"/>
          </p:nvPr>
        </p:nvPicPr>
        <p:blipFill>
          <a:blip r:embed="rId2"/>
          <a:stretch>
            <a:fillRect/>
          </a:stretch>
        </p:blipFill>
        <p:spPr>
          <a:xfrm>
            <a:off x="258763" y="1701994"/>
            <a:ext cx="8229600" cy="4120763"/>
          </a:xfrm>
        </p:spPr>
      </p:pic>
      <p:sp>
        <p:nvSpPr>
          <p:cNvPr id="4" name="Slide Number Placeholder 3">
            <a:extLst>
              <a:ext uri="{FF2B5EF4-FFF2-40B4-BE49-F238E27FC236}">
                <a16:creationId xmlns:a16="http://schemas.microsoft.com/office/drawing/2014/main" id="{26979274-FED1-4C3E-AAF8-47991F49F034}"/>
              </a:ext>
            </a:extLst>
          </p:cNvPr>
          <p:cNvSpPr>
            <a:spLocks noGrp="1"/>
          </p:cNvSpPr>
          <p:nvPr>
            <p:ph type="sldNum" sz="quarter" idx="4"/>
          </p:nvPr>
        </p:nvSpPr>
        <p:spPr/>
        <p:txBody>
          <a:bodyPr/>
          <a:lstStyle/>
          <a:p>
            <a:fld id="{462AC695-DD95-4246-9D7F-71FDA65D9A0C}" type="slidenum">
              <a:rPr lang="en-US" smtClean="0"/>
              <a:pPr/>
              <a:t>8</a:t>
            </a:fld>
            <a:endParaRPr lang="en-US" dirty="0"/>
          </a:p>
        </p:txBody>
      </p:sp>
    </p:spTree>
    <p:extLst>
      <p:ext uri="{BB962C8B-B14F-4D97-AF65-F5344CB8AC3E}">
        <p14:creationId xmlns:p14="http://schemas.microsoft.com/office/powerpoint/2010/main" val="1776269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5092-314C-40C5-8289-DCF806DB897A}"/>
              </a:ext>
            </a:extLst>
          </p:cNvPr>
          <p:cNvSpPr>
            <a:spLocks noGrp="1"/>
          </p:cNvSpPr>
          <p:nvPr>
            <p:ph type="title"/>
          </p:nvPr>
        </p:nvSpPr>
        <p:spPr/>
        <p:txBody>
          <a:bodyPr/>
          <a:lstStyle/>
          <a:p>
            <a:r>
              <a:rPr lang="en-GB" sz="2400" dirty="0"/>
              <a:t>The challenge - UK</a:t>
            </a:r>
            <a:endParaRPr lang="en-GB" dirty="0"/>
          </a:p>
        </p:txBody>
      </p:sp>
      <p:sp>
        <p:nvSpPr>
          <p:cNvPr id="5" name="Slide Number Placeholder 4">
            <a:extLst>
              <a:ext uri="{FF2B5EF4-FFF2-40B4-BE49-F238E27FC236}">
                <a16:creationId xmlns:a16="http://schemas.microsoft.com/office/drawing/2014/main" id="{BA844E5F-EA71-4108-9906-4002DC92DE60}"/>
              </a:ext>
            </a:extLst>
          </p:cNvPr>
          <p:cNvSpPr>
            <a:spLocks noGrp="1"/>
          </p:cNvSpPr>
          <p:nvPr>
            <p:ph type="sldNum" sz="quarter" idx="4"/>
          </p:nvPr>
        </p:nvSpPr>
        <p:spPr/>
        <p:txBody>
          <a:bodyPr/>
          <a:lstStyle/>
          <a:p>
            <a:fld id="{462AC695-DD95-4246-9D7F-71FDA65D9A0C}" type="slidenum">
              <a:rPr lang="en-US" smtClean="0"/>
              <a:pPr/>
              <a:t>9</a:t>
            </a:fld>
            <a:endParaRPr lang="en-US" dirty="0"/>
          </a:p>
        </p:txBody>
      </p:sp>
      <p:grpSp>
        <p:nvGrpSpPr>
          <p:cNvPr id="7" name="Group 6">
            <a:extLst>
              <a:ext uri="{FF2B5EF4-FFF2-40B4-BE49-F238E27FC236}">
                <a16:creationId xmlns:a16="http://schemas.microsoft.com/office/drawing/2014/main" id="{B66078ED-32E2-4980-A2F9-1CBE8506E044}"/>
              </a:ext>
            </a:extLst>
          </p:cNvPr>
          <p:cNvGrpSpPr/>
          <p:nvPr/>
        </p:nvGrpSpPr>
        <p:grpSpPr>
          <a:xfrm>
            <a:off x="397754" y="1572347"/>
            <a:ext cx="2278063" cy="2093741"/>
            <a:chOff x="668000" y="1842932"/>
            <a:chExt cx="2278063" cy="2093741"/>
          </a:xfrm>
        </p:grpSpPr>
        <p:sp>
          <p:nvSpPr>
            <p:cNvPr id="8" name="Text Placeholder 39">
              <a:extLst>
                <a:ext uri="{FF2B5EF4-FFF2-40B4-BE49-F238E27FC236}">
                  <a16:creationId xmlns:a16="http://schemas.microsoft.com/office/drawing/2014/main" id="{CF019A71-4327-45D0-86A0-12C8159295FB}"/>
                </a:ext>
              </a:extLst>
            </p:cNvPr>
            <p:cNvSpPr txBox="1">
              <a:spLocks/>
            </p:cNvSpPr>
            <p:nvPr/>
          </p:nvSpPr>
          <p:spPr>
            <a:xfrm>
              <a:off x="668000" y="1842932"/>
              <a:ext cx="2278063" cy="2093741"/>
            </a:xfrm>
            <a:prstGeom prst="rect">
              <a:avLst/>
            </a:prstGeom>
            <a:solidFill>
              <a:schemeClr val="accent4"/>
            </a:solidFill>
          </p:spPr>
          <p:txBody>
            <a:bodyPr/>
            <a:lstStyle>
              <a:lvl1pPr marL="0" indent="0" algn="l" defTabSz="457200" rtl="0" eaLnBrk="1" latinLnBrk="0" hangingPunct="1">
                <a:lnSpc>
                  <a:spcPct val="100000"/>
                </a:lnSpc>
                <a:spcBef>
                  <a:spcPts val="1200"/>
                </a:spcBef>
                <a:spcAft>
                  <a:spcPts val="0"/>
                </a:spcAft>
                <a:buFont typeface="Arial"/>
                <a:buNone/>
                <a:defRPr sz="2200" kern="1200">
                  <a:no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Click to edit Master text styles</a:t>
              </a:r>
            </a:p>
          </p:txBody>
        </p:sp>
        <p:cxnSp>
          <p:nvCxnSpPr>
            <p:cNvPr id="9" name="Straight Connector 8">
              <a:extLst>
                <a:ext uri="{FF2B5EF4-FFF2-40B4-BE49-F238E27FC236}">
                  <a16:creationId xmlns:a16="http://schemas.microsoft.com/office/drawing/2014/main" id="{E4760D51-829D-45D6-A8E0-C9BB199162CF}"/>
                </a:ext>
              </a:extLst>
            </p:cNvPr>
            <p:cNvCxnSpPr/>
            <p:nvPr/>
          </p:nvCxnSpPr>
          <p:spPr>
            <a:xfrm>
              <a:off x="846850" y="2547782"/>
              <a:ext cx="1779076" cy="1588"/>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ext Placeholder 5">
              <a:extLst>
                <a:ext uri="{FF2B5EF4-FFF2-40B4-BE49-F238E27FC236}">
                  <a16:creationId xmlns:a16="http://schemas.microsoft.com/office/drawing/2014/main" id="{126FFBF6-4E72-4759-95E1-29C1C70E4B0F}"/>
                </a:ext>
              </a:extLst>
            </p:cNvPr>
            <p:cNvSpPr txBox="1">
              <a:spLocks/>
            </p:cNvSpPr>
            <p:nvPr/>
          </p:nvSpPr>
          <p:spPr>
            <a:xfrm>
              <a:off x="736263" y="1856199"/>
              <a:ext cx="2000250" cy="509588"/>
            </a:xfrm>
            <a:prstGeom prst="rect">
              <a:avLst/>
            </a:prstGeom>
          </p:spPr>
          <p:txBody>
            <a:bodyPr>
              <a:noAutofit/>
            </a:bodyPr>
            <a:lstStyle>
              <a:lvl1pPr marL="0" indent="0" algn="l" defTabSz="457200" rtl="0" eaLnBrk="1" latinLnBrk="0" hangingPunct="1">
                <a:lnSpc>
                  <a:spcPct val="100000"/>
                </a:lnSpc>
                <a:spcBef>
                  <a:spcPts val="1200"/>
                </a:spcBef>
                <a:spcAft>
                  <a:spcPts val="0"/>
                </a:spcAft>
                <a:buFont typeface="Arial"/>
                <a:buNone/>
                <a:defRPr sz="3600" b="1" kern="1200">
                  <a:solidFill>
                    <a:schemeClr val="bg1"/>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4 in 10</a:t>
              </a:r>
              <a:endParaRPr lang="en-US" dirty="0"/>
            </a:p>
          </p:txBody>
        </p:sp>
        <p:sp>
          <p:nvSpPr>
            <p:cNvPr id="11" name="Text Placeholder 16">
              <a:extLst>
                <a:ext uri="{FF2B5EF4-FFF2-40B4-BE49-F238E27FC236}">
                  <a16:creationId xmlns:a16="http://schemas.microsoft.com/office/drawing/2014/main" id="{140329A7-7E95-4A7C-9177-9ABDEDC3407A}"/>
                </a:ext>
              </a:extLst>
            </p:cNvPr>
            <p:cNvSpPr txBox="1">
              <a:spLocks/>
            </p:cNvSpPr>
            <p:nvPr/>
          </p:nvSpPr>
          <p:spPr>
            <a:xfrm>
              <a:off x="736263" y="2621612"/>
              <a:ext cx="2143124" cy="1181712"/>
            </a:xfrm>
            <a:prstGeom prst="rect">
              <a:avLst/>
            </a:prstGeom>
          </p:spPr>
          <p:txBody>
            <a:bodyPr>
              <a:normAutofit fontScale="92500"/>
            </a:bodyPr>
            <a:lstStyle>
              <a:lvl1pPr marL="0" indent="0" algn="l" defTabSz="457200" rtl="0" eaLnBrk="1" latinLnBrk="0" hangingPunct="1">
                <a:lnSpc>
                  <a:spcPct val="100000"/>
                </a:lnSpc>
                <a:spcBef>
                  <a:spcPts val="1200"/>
                </a:spcBef>
                <a:spcAft>
                  <a:spcPts val="0"/>
                </a:spcAft>
                <a:buFont typeface="Arial"/>
                <a:buNone/>
                <a:defRPr sz="1400" kern="1200">
                  <a:solidFill>
                    <a:srgbClr val="FFFFFF"/>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Children and young people aged 5-16 years worldwide have a clinically diagnosable mental health disorder.</a:t>
              </a:r>
            </a:p>
          </p:txBody>
        </p:sp>
      </p:grpSp>
      <p:grpSp>
        <p:nvGrpSpPr>
          <p:cNvPr id="34" name="Group 33">
            <a:extLst>
              <a:ext uri="{FF2B5EF4-FFF2-40B4-BE49-F238E27FC236}">
                <a16:creationId xmlns:a16="http://schemas.microsoft.com/office/drawing/2014/main" id="{29D3C4F2-241E-4DC3-A362-F18CAC005ABD}"/>
              </a:ext>
            </a:extLst>
          </p:cNvPr>
          <p:cNvGrpSpPr/>
          <p:nvPr/>
        </p:nvGrpSpPr>
        <p:grpSpPr>
          <a:xfrm>
            <a:off x="6070807" y="1608127"/>
            <a:ext cx="2278063" cy="2093741"/>
            <a:chOff x="668000" y="1842932"/>
            <a:chExt cx="2278063" cy="2093741"/>
          </a:xfrm>
        </p:grpSpPr>
        <p:sp>
          <p:nvSpPr>
            <p:cNvPr id="35" name="Text Placeholder 39">
              <a:extLst>
                <a:ext uri="{FF2B5EF4-FFF2-40B4-BE49-F238E27FC236}">
                  <a16:creationId xmlns:a16="http://schemas.microsoft.com/office/drawing/2014/main" id="{D4A64F08-21BE-4494-A435-F6191834D9ED}"/>
                </a:ext>
              </a:extLst>
            </p:cNvPr>
            <p:cNvSpPr txBox="1">
              <a:spLocks/>
            </p:cNvSpPr>
            <p:nvPr/>
          </p:nvSpPr>
          <p:spPr>
            <a:xfrm>
              <a:off x="668000" y="1842932"/>
              <a:ext cx="2278063" cy="2093741"/>
            </a:xfrm>
            <a:prstGeom prst="rect">
              <a:avLst/>
            </a:prstGeom>
            <a:solidFill>
              <a:schemeClr val="accent1"/>
            </a:solidFill>
          </p:spPr>
          <p:txBody>
            <a:bodyPr/>
            <a:lstStyle>
              <a:lvl1pPr marL="0" indent="0" algn="l" defTabSz="457200" rtl="0" eaLnBrk="1" latinLnBrk="0" hangingPunct="1">
                <a:lnSpc>
                  <a:spcPct val="100000"/>
                </a:lnSpc>
                <a:spcBef>
                  <a:spcPts val="1200"/>
                </a:spcBef>
                <a:spcAft>
                  <a:spcPts val="0"/>
                </a:spcAft>
                <a:buFont typeface="Arial"/>
                <a:buNone/>
                <a:defRPr sz="2200" kern="1200">
                  <a:no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Click to edit Master text styles</a:t>
              </a:r>
            </a:p>
          </p:txBody>
        </p:sp>
        <p:cxnSp>
          <p:nvCxnSpPr>
            <p:cNvPr id="36" name="Straight Connector 35">
              <a:extLst>
                <a:ext uri="{FF2B5EF4-FFF2-40B4-BE49-F238E27FC236}">
                  <a16:creationId xmlns:a16="http://schemas.microsoft.com/office/drawing/2014/main" id="{A063D346-EC8E-497E-A1EE-A26C922EC578}"/>
                </a:ext>
              </a:extLst>
            </p:cNvPr>
            <p:cNvCxnSpPr/>
            <p:nvPr/>
          </p:nvCxnSpPr>
          <p:spPr>
            <a:xfrm>
              <a:off x="846850" y="2547782"/>
              <a:ext cx="1779076" cy="1588"/>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37" name="Text Placeholder 5">
              <a:extLst>
                <a:ext uri="{FF2B5EF4-FFF2-40B4-BE49-F238E27FC236}">
                  <a16:creationId xmlns:a16="http://schemas.microsoft.com/office/drawing/2014/main" id="{DCCF4E11-E6F7-4BD1-8CF9-8C3A57D17DB2}"/>
                </a:ext>
              </a:extLst>
            </p:cNvPr>
            <p:cNvSpPr txBox="1">
              <a:spLocks/>
            </p:cNvSpPr>
            <p:nvPr/>
          </p:nvSpPr>
          <p:spPr>
            <a:xfrm>
              <a:off x="736263" y="1856199"/>
              <a:ext cx="2000250" cy="509588"/>
            </a:xfrm>
            <a:prstGeom prst="rect">
              <a:avLst/>
            </a:prstGeom>
          </p:spPr>
          <p:txBody>
            <a:bodyPr>
              <a:noAutofit/>
            </a:bodyPr>
            <a:lstStyle>
              <a:lvl1pPr marL="0" indent="0" algn="l" defTabSz="457200" rtl="0" eaLnBrk="1" latinLnBrk="0" hangingPunct="1">
                <a:lnSpc>
                  <a:spcPct val="100000"/>
                </a:lnSpc>
                <a:spcBef>
                  <a:spcPts val="1200"/>
                </a:spcBef>
                <a:spcAft>
                  <a:spcPts val="0"/>
                </a:spcAft>
                <a:buFont typeface="Arial"/>
                <a:buNone/>
                <a:defRPr sz="3600" b="1" kern="1200">
                  <a:solidFill>
                    <a:schemeClr val="bg1"/>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17 </a:t>
              </a:r>
              <a:r>
                <a:rPr lang="en-GB" dirty="0" err="1"/>
                <a:t>yrs</a:t>
              </a:r>
              <a:endParaRPr lang="en-US" dirty="0"/>
            </a:p>
          </p:txBody>
        </p:sp>
        <p:sp>
          <p:nvSpPr>
            <p:cNvPr id="38" name="Text Placeholder 16">
              <a:extLst>
                <a:ext uri="{FF2B5EF4-FFF2-40B4-BE49-F238E27FC236}">
                  <a16:creationId xmlns:a16="http://schemas.microsoft.com/office/drawing/2014/main" id="{F0D9EF36-9BC5-44EA-9DA8-73B4CB4BF6EE}"/>
                </a:ext>
              </a:extLst>
            </p:cNvPr>
            <p:cNvSpPr txBox="1">
              <a:spLocks/>
            </p:cNvSpPr>
            <p:nvPr/>
          </p:nvSpPr>
          <p:spPr>
            <a:xfrm>
              <a:off x="736263" y="2621612"/>
              <a:ext cx="2143124" cy="1181712"/>
            </a:xfrm>
            <a:prstGeom prst="rect">
              <a:avLst/>
            </a:prstGeom>
            <a:solidFill>
              <a:schemeClr val="accent1"/>
            </a:solidFill>
          </p:spPr>
          <p:txBody>
            <a:bodyPr>
              <a:normAutofit/>
            </a:bodyPr>
            <a:lstStyle>
              <a:lvl1pPr marL="0" indent="0" algn="l" defTabSz="457200" rtl="0" eaLnBrk="1" latinLnBrk="0" hangingPunct="1">
                <a:lnSpc>
                  <a:spcPct val="100000"/>
                </a:lnSpc>
                <a:spcBef>
                  <a:spcPts val="1200"/>
                </a:spcBef>
                <a:spcAft>
                  <a:spcPts val="0"/>
                </a:spcAft>
                <a:buFont typeface="Arial"/>
                <a:buNone/>
                <a:defRPr sz="1400" kern="1200">
                  <a:solidFill>
                    <a:srgbClr val="FFFFFF"/>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dirty="0"/>
                <a:t>It takes an estimated 17 years for treatment options to be translated from research to practice.</a:t>
              </a:r>
            </a:p>
          </p:txBody>
        </p:sp>
      </p:grpSp>
      <p:grpSp>
        <p:nvGrpSpPr>
          <p:cNvPr id="39" name="Group 38">
            <a:extLst>
              <a:ext uri="{FF2B5EF4-FFF2-40B4-BE49-F238E27FC236}">
                <a16:creationId xmlns:a16="http://schemas.microsoft.com/office/drawing/2014/main" id="{244BE26A-9D27-4786-906A-1313A52B5755}"/>
              </a:ext>
            </a:extLst>
          </p:cNvPr>
          <p:cNvGrpSpPr/>
          <p:nvPr/>
        </p:nvGrpSpPr>
        <p:grpSpPr>
          <a:xfrm>
            <a:off x="389890" y="3957859"/>
            <a:ext cx="2278063" cy="2093741"/>
            <a:chOff x="668000" y="1842932"/>
            <a:chExt cx="2278063" cy="2093741"/>
          </a:xfrm>
          <a:solidFill>
            <a:schemeClr val="accent1"/>
          </a:solidFill>
        </p:grpSpPr>
        <p:sp>
          <p:nvSpPr>
            <p:cNvPr id="40" name="Text Placeholder 39">
              <a:extLst>
                <a:ext uri="{FF2B5EF4-FFF2-40B4-BE49-F238E27FC236}">
                  <a16:creationId xmlns:a16="http://schemas.microsoft.com/office/drawing/2014/main" id="{24EB6887-41FF-47AA-82C8-91CBCA6B643D}"/>
                </a:ext>
              </a:extLst>
            </p:cNvPr>
            <p:cNvSpPr txBox="1">
              <a:spLocks/>
            </p:cNvSpPr>
            <p:nvPr/>
          </p:nvSpPr>
          <p:spPr>
            <a:xfrm>
              <a:off x="668000" y="1842932"/>
              <a:ext cx="2278063" cy="2093741"/>
            </a:xfrm>
            <a:prstGeom prst="rect">
              <a:avLst/>
            </a:prstGeom>
            <a:grpFill/>
          </p:spPr>
          <p:txBody>
            <a:bodyPr/>
            <a:lstStyle>
              <a:lvl1pPr marL="0" indent="0" algn="l" defTabSz="457200" rtl="0" eaLnBrk="1" latinLnBrk="0" hangingPunct="1">
                <a:lnSpc>
                  <a:spcPct val="100000"/>
                </a:lnSpc>
                <a:spcBef>
                  <a:spcPts val="1200"/>
                </a:spcBef>
                <a:spcAft>
                  <a:spcPts val="0"/>
                </a:spcAft>
                <a:buFont typeface="Arial"/>
                <a:buNone/>
                <a:defRPr sz="2200" kern="1200">
                  <a:no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Click to edit Master text styles</a:t>
              </a:r>
            </a:p>
          </p:txBody>
        </p:sp>
        <p:cxnSp>
          <p:nvCxnSpPr>
            <p:cNvPr id="41" name="Straight Connector 40">
              <a:extLst>
                <a:ext uri="{FF2B5EF4-FFF2-40B4-BE49-F238E27FC236}">
                  <a16:creationId xmlns:a16="http://schemas.microsoft.com/office/drawing/2014/main" id="{AA5C6EC5-A067-43BF-8939-38ECCAE46D27}"/>
                </a:ext>
              </a:extLst>
            </p:cNvPr>
            <p:cNvCxnSpPr/>
            <p:nvPr/>
          </p:nvCxnSpPr>
          <p:spPr>
            <a:xfrm>
              <a:off x="846850" y="2547782"/>
              <a:ext cx="1779076" cy="1588"/>
            </a:xfrm>
            <a:prstGeom prst="line">
              <a:avLst/>
            </a:prstGeom>
            <a:grpFill/>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42" name="Text Placeholder 5">
              <a:extLst>
                <a:ext uri="{FF2B5EF4-FFF2-40B4-BE49-F238E27FC236}">
                  <a16:creationId xmlns:a16="http://schemas.microsoft.com/office/drawing/2014/main" id="{3A47B2BD-5051-4B8C-82E0-4B2DD8AC8448}"/>
                </a:ext>
              </a:extLst>
            </p:cNvPr>
            <p:cNvSpPr txBox="1">
              <a:spLocks/>
            </p:cNvSpPr>
            <p:nvPr/>
          </p:nvSpPr>
          <p:spPr>
            <a:xfrm>
              <a:off x="736263" y="1856199"/>
              <a:ext cx="2000250" cy="509588"/>
            </a:xfrm>
            <a:prstGeom prst="rect">
              <a:avLst/>
            </a:prstGeom>
            <a:grpFill/>
          </p:spPr>
          <p:txBody>
            <a:bodyPr>
              <a:noAutofit/>
            </a:bodyPr>
            <a:lstStyle>
              <a:lvl1pPr marL="0" indent="0" algn="l" defTabSz="457200" rtl="0" eaLnBrk="1" latinLnBrk="0" hangingPunct="1">
                <a:lnSpc>
                  <a:spcPct val="100000"/>
                </a:lnSpc>
                <a:spcBef>
                  <a:spcPts val="1200"/>
                </a:spcBef>
                <a:spcAft>
                  <a:spcPts val="0"/>
                </a:spcAft>
                <a:buFont typeface="Arial"/>
                <a:buNone/>
                <a:defRPr sz="3600" b="1" kern="1200">
                  <a:solidFill>
                    <a:schemeClr val="bg1"/>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50%</a:t>
              </a:r>
              <a:endParaRPr lang="en-US" dirty="0"/>
            </a:p>
          </p:txBody>
        </p:sp>
        <p:sp>
          <p:nvSpPr>
            <p:cNvPr id="43" name="Text Placeholder 16">
              <a:extLst>
                <a:ext uri="{FF2B5EF4-FFF2-40B4-BE49-F238E27FC236}">
                  <a16:creationId xmlns:a16="http://schemas.microsoft.com/office/drawing/2014/main" id="{0D5CE1A1-46FC-4A8D-B41F-83C1919088F7}"/>
                </a:ext>
              </a:extLst>
            </p:cNvPr>
            <p:cNvSpPr txBox="1">
              <a:spLocks/>
            </p:cNvSpPr>
            <p:nvPr/>
          </p:nvSpPr>
          <p:spPr>
            <a:xfrm>
              <a:off x="736263" y="2621612"/>
              <a:ext cx="2143124" cy="1181712"/>
            </a:xfrm>
            <a:prstGeom prst="rect">
              <a:avLst/>
            </a:prstGeom>
            <a:grpFill/>
          </p:spPr>
          <p:txBody>
            <a:bodyPr>
              <a:normAutofit/>
            </a:bodyPr>
            <a:lstStyle>
              <a:lvl1pPr marL="0" indent="0" algn="l" defTabSz="457200" rtl="0" eaLnBrk="1" latinLnBrk="0" hangingPunct="1">
                <a:lnSpc>
                  <a:spcPct val="100000"/>
                </a:lnSpc>
                <a:spcBef>
                  <a:spcPts val="1200"/>
                </a:spcBef>
                <a:spcAft>
                  <a:spcPts val="0"/>
                </a:spcAft>
                <a:buFont typeface="Arial"/>
                <a:buNone/>
                <a:defRPr sz="1400" kern="1200">
                  <a:solidFill>
                    <a:srgbClr val="FFFFFF"/>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dirty="0"/>
                <a:t>Half of all adult mental health problems start before the age of 14.</a:t>
              </a:r>
            </a:p>
            <a:p>
              <a:endParaRPr lang="en-US" dirty="0"/>
            </a:p>
          </p:txBody>
        </p:sp>
      </p:grpSp>
      <p:grpSp>
        <p:nvGrpSpPr>
          <p:cNvPr id="44" name="Group 43">
            <a:extLst>
              <a:ext uri="{FF2B5EF4-FFF2-40B4-BE49-F238E27FC236}">
                <a16:creationId xmlns:a16="http://schemas.microsoft.com/office/drawing/2014/main" id="{191EC10E-9118-493C-BC0D-90C90A20D199}"/>
              </a:ext>
            </a:extLst>
          </p:cNvPr>
          <p:cNvGrpSpPr/>
          <p:nvPr/>
        </p:nvGrpSpPr>
        <p:grpSpPr>
          <a:xfrm>
            <a:off x="3234194" y="3957858"/>
            <a:ext cx="2278063" cy="2093741"/>
            <a:chOff x="668000" y="1842932"/>
            <a:chExt cx="2278063" cy="2093741"/>
          </a:xfrm>
        </p:grpSpPr>
        <p:sp>
          <p:nvSpPr>
            <p:cNvPr id="45" name="Text Placeholder 39">
              <a:extLst>
                <a:ext uri="{FF2B5EF4-FFF2-40B4-BE49-F238E27FC236}">
                  <a16:creationId xmlns:a16="http://schemas.microsoft.com/office/drawing/2014/main" id="{BC9E0B26-9125-457B-B40A-D6CDE563BF2D}"/>
                </a:ext>
              </a:extLst>
            </p:cNvPr>
            <p:cNvSpPr txBox="1">
              <a:spLocks/>
            </p:cNvSpPr>
            <p:nvPr/>
          </p:nvSpPr>
          <p:spPr>
            <a:xfrm>
              <a:off x="668000" y="1842932"/>
              <a:ext cx="2278063" cy="2093741"/>
            </a:xfrm>
            <a:prstGeom prst="rect">
              <a:avLst/>
            </a:prstGeom>
            <a:solidFill>
              <a:schemeClr val="accent4"/>
            </a:solidFill>
          </p:spPr>
          <p:txBody>
            <a:bodyPr/>
            <a:lstStyle>
              <a:lvl1pPr marL="0" indent="0" algn="l" defTabSz="457200" rtl="0" eaLnBrk="1" latinLnBrk="0" hangingPunct="1">
                <a:lnSpc>
                  <a:spcPct val="100000"/>
                </a:lnSpc>
                <a:spcBef>
                  <a:spcPts val="1200"/>
                </a:spcBef>
                <a:spcAft>
                  <a:spcPts val="0"/>
                </a:spcAft>
                <a:buFont typeface="Arial"/>
                <a:buNone/>
                <a:defRPr sz="2200" kern="1200">
                  <a:no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Click to edit Master text styles</a:t>
              </a:r>
            </a:p>
          </p:txBody>
        </p:sp>
        <p:cxnSp>
          <p:nvCxnSpPr>
            <p:cNvPr id="46" name="Straight Connector 45">
              <a:extLst>
                <a:ext uri="{FF2B5EF4-FFF2-40B4-BE49-F238E27FC236}">
                  <a16:creationId xmlns:a16="http://schemas.microsoft.com/office/drawing/2014/main" id="{20DD8A18-1297-42C8-BA48-F604A97E3E4C}"/>
                </a:ext>
              </a:extLst>
            </p:cNvPr>
            <p:cNvCxnSpPr/>
            <p:nvPr/>
          </p:nvCxnSpPr>
          <p:spPr>
            <a:xfrm>
              <a:off x="846850" y="2547782"/>
              <a:ext cx="1779076" cy="1588"/>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47" name="Text Placeholder 5">
              <a:extLst>
                <a:ext uri="{FF2B5EF4-FFF2-40B4-BE49-F238E27FC236}">
                  <a16:creationId xmlns:a16="http://schemas.microsoft.com/office/drawing/2014/main" id="{44ECB088-3005-4DDD-ADD3-8D6139FCA8C8}"/>
                </a:ext>
              </a:extLst>
            </p:cNvPr>
            <p:cNvSpPr txBox="1">
              <a:spLocks/>
            </p:cNvSpPr>
            <p:nvPr/>
          </p:nvSpPr>
          <p:spPr>
            <a:xfrm>
              <a:off x="736263" y="1856199"/>
              <a:ext cx="2000250" cy="509588"/>
            </a:xfrm>
            <a:prstGeom prst="rect">
              <a:avLst/>
            </a:prstGeom>
          </p:spPr>
          <p:txBody>
            <a:bodyPr>
              <a:noAutofit/>
            </a:bodyPr>
            <a:lstStyle>
              <a:lvl1pPr marL="0" indent="0" algn="l" defTabSz="457200" rtl="0" eaLnBrk="1" latinLnBrk="0" hangingPunct="1">
                <a:lnSpc>
                  <a:spcPct val="100000"/>
                </a:lnSpc>
                <a:spcBef>
                  <a:spcPts val="1200"/>
                </a:spcBef>
                <a:spcAft>
                  <a:spcPts val="0"/>
                </a:spcAft>
                <a:buFont typeface="Arial"/>
                <a:buNone/>
                <a:defRPr sz="3600" b="1" kern="1200">
                  <a:solidFill>
                    <a:schemeClr val="bg1"/>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5%</a:t>
              </a:r>
              <a:endParaRPr lang="en-US" dirty="0"/>
            </a:p>
          </p:txBody>
        </p:sp>
        <p:sp>
          <p:nvSpPr>
            <p:cNvPr id="48" name="Text Placeholder 16">
              <a:extLst>
                <a:ext uri="{FF2B5EF4-FFF2-40B4-BE49-F238E27FC236}">
                  <a16:creationId xmlns:a16="http://schemas.microsoft.com/office/drawing/2014/main" id="{0A4E5A0C-D5D1-46CF-98C7-C346CCD18AAC}"/>
                </a:ext>
              </a:extLst>
            </p:cNvPr>
            <p:cNvSpPr txBox="1">
              <a:spLocks/>
            </p:cNvSpPr>
            <p:nvPr/>
          </p:nvSpPr>
          <p:spPr>
            <a:xfrm>
              <a:off x="736263" y="2621612"/>
              <a:ext cx="2143124" cy="1181712"/>
            </a:xfrm>
            <a:prstGeom prst="rect">
              <a:avLst/>
            </a:prstGeom>
          </p:spPr>
          <p:txBody>
            <a:bodyPr>
              <a:normAutofit/>
            </a:bodyPr>
            <a:lstStyle>
              <a:lvl1pPr marL="0" indent="0" algn="l" defTabSz="457200" rtl="0" eaLnBrk="1" latinLnBrk="0" hangingPunct="1">
                <a:lnSpc>
                  <a:spcPct val="100000"/>
                </a:lnSpc>
                <a:spcBef>
                  <a:spcPts val="1200"/>
                </a:spcBef>
                <a:spcAft>
                  <a:spcPts val="0"/>
                </a:spcAft>
                <a:buFont typeface="Arial"/>
                <a:buNone/>
                <a:defRPr sz="1400" kern="1200">
                  <a:solidFill>
                    <a:srgbClr val="FFFFFF"/>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dirty="0"/>
                <a:t>Children and young people receive less than 5% of mental healthcare funding.</a:t>
              </a:r>
            </a:p>
          </p:txBody>
        </p:sp>
      </p:grpSp>
      <p:grpSp>
        <p:nvGrpSpPr>
          <p:cNvPr id="49" name="Group 48">
            <a:extLst>
              <a:ext uri="{FF2B5EF4-FFF2-40B4-BE49-F238E27FC236}">
                <a16:creationId xmlns:a16="http://schemas.microsoft.com/office/drawing/2014/main" id="{B9B2FBD6-BBAA-48CF-BB05-D6BD9A400982}"/>
              </a:ext>
            </a:extLst>
          </p:cNvPr>
          <p:cNvGrpSpPr/>
          <p:nvPr/>
        </p:nvGrpSpPr>
        <p:grpSpPr>
          <a:xfrm>
            <a:off x="6079079" y="3971126"/>
            <a:ext cx="2278063" cy="2093741"/>
            <a:chOff x="668000" y="1842932"/>
            <a:chExt cx="2278063" cy="2093741"/>
          </a:xfrm>
          <a:solidFill>
            <a:schemeClr val="accent3"/>
          </a:solidFill>
        </p:grpSpPr>
        <p:sp>
          <p:nvSpPr>
            <p:cNvPr id="50" name="Text Placeholder 39">
              <a:extLst>
                <a:ext uri="{FF2B5EF4-FFF2-40B4-BE49-F238E27FC236}">
                  <a16:creationId xmlns:a16="http://schemas.microsoft.com/office/drawing/2014/main" id="{373C5C94-60D0-41CA-88A1-7AC6DBCC6330}"/>
                </a:ext>
              </a:extLst>
            </p:cNvPr>
            <p:cNvSpPr txBox="1">
              <a:spLocks/>
            </p:cNvSpPr>
            <p:nvPr/>
          </p:nvSpPr>
          <p:spPr>
            <a:xfrm>
              <a:off x="668000" y="1842932"/>
              <a:ext cx="2278063" cy="2093741"/>
            </a:xfrm>
            <a:prstGeom prst="rect">
              <a:avLst/>
            </a:prstGeom>
            <a:grpFill/>
          </p:spPr>
          <p:txBody>
            <a:bodyPr/>
            <a:lstStyle>
              <a:lvl1pPr marL="0" indent="0" algn="l" defTabSz="457200" rtl="0" eaLnBrk="1" latinLnBrk="0" hangingPunct="1">
                <a:lnSpc>
                  <a:spcPct val="100000"/>
                </a:lnSpc>
                <a:spcBef>
                  <a:spcPts val="1200"/>
                </a:spcBef>
                <a:spcAft>
                  <a:spcPts val="0"/>
                </a:spcAft>
                <a:buFont typeface="Arial"/>
                <a:buNone/>
                <a:defRPr sz="2200" kern="1200">
                  <a:no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Click to edit Master text styles</a:t>
              </a:r>
            </a:p>
          </p:txBody>
        </p:sp>
        <p:cxnSp>
          <p:nvCxnSpPr>
            <p:cNvPr id="51" name="Straight Connector 50">
              <a:extLst>
                <a:ext uri="{FF2B5EF4-FFF2-40B4-BE49-F238E27FC236}">
                  <a16:creationId xmlns:a16="http://schemas.microsoft.com/office/drawing/2014/main" id="{4B293C6C-D4EA-4419-8512-3081277A2AD3}"/>
                </a:ext>
              </a:extLst>
            </p:cNvPr>
            <p:cNvCxnSpPr/>
            <p:nvPr/>
          </p:nvCxnSpPr>
          <p:spPr>
            <a:xfrm>
              <a:off x="846850" y="2547782"/>
              <a:ext cx="1779076" cy="1588"/>
            </a:xfrm>
            <a:prstGeom prst="line">
              <a:avLst/>
            </a:prstGeom>
            <a:grpFill/>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2" name="Text Placeholder 5">
              <a:extLst>
                <a:ext uri="{FF2B5EF4-FFF2-40B4-BE49-F238E27FC236}">
                  <a16:creationId xmlns:a16="http://schemas.microsoft.com/office/drawing/2014/main" id="{529A73EC-9406-4D5D-AF51-0D5DA059A874}"/>
                </a:ext>
              </a:extLst>
            </p:cNvPr>
            <p:cNvSpPr txBox="1">
              <a:spLocks/>
            </p:cNvSpPr>
            <p:nvPr/>
          </p:nvSpPr>
          <p:spPr>
            <a:xfrm>
              <a:off x="736263" y="1856199"/>
              <a:ext cx="2000250" cy="509588"/>
            </a:xfrm>
            <a:prstGeom prst="rect">
              <a:avLst/>
            </a:prstGeom>
            <a:grpFill/>
          </p:spPr>
          <p:txBody>
            <a:bodyPr>
              <a:noAutofit/>
            </a:bodyPr>
            <a:lstStyle>
              <a:lvl1pPr marL="0" indent="0" algn="l" defTabSz="457200" rtl="0" eaLnBrk="1" latinLnBrk="0" hangingPunct="1">
                <a:lnSpc>
                  <a:spcPct val="100000"/>
                </a:lnSpc>
                <a:spcBef>
                  <a:spcPts val="1200"/>
                </a:spcBef>
                <a:spcAft>
                  <a:spcPts val="0"/>
                </a:spcAft>
                <a:buFont typeface="Arial"/>
                <a:buNone/>
                <a:defRPr sz="3600" b="1" kern="1200">
                  <a:solidFill>
                    <a:schemeClr val="bg1"/>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35%</a:t>
              </a:r>
              <a:endParaRPr lang="en-US" dirty="0"/>
            </a:p>
          </p:txBody>
        </p:sp>
        <p:sp>
          <p:nvSpPr>
            <p:cNvPr id="53" name="Text Placeholder 16">
              <a:extLst>
                <a:ext uri="{FF2B5EF4-FFF2-40B4-BE49-F238E27FC236}">
                  <a16:creationId xmlns:a16="http://schemas.microsoft.com/office/drawing/2014/main" id="{E1A535AE-EC21-4E69-9C4B-7342C48DC4AB}"/>
                </a:ext>
              </a:extLst>
            </p:cNvPr>
            <p:cNvSpPr txBox="1">
              <a:spLocks/>
            </p:cNvSpPr>
            <p:nvPr/>
          </p:nvSpPr>
          <p:spPr>
            <a:xfrm>
              <a:off x="736263" y="2621612"/>
              <a:ext cx="2143124" cy="1181712"/>
            </a:xfrm>
            <a:prstGeom prst="rect">
              <a:avLst/>
            </a:prstGeom>
            <a:grpFill/>
          </p:spPr>
          <p:txBody>
            <a:bodyPr>
              <a:normAutofit/>
            </a:bodyPr>
            <a:lstStyle>
              <a:lvl1pPr marL="0" indent="0" algn="l" defTabSz="457200" rtl="0" eaLnBrk="1" latinLnBrk="0" hangingPunct="1">
                <a:lnSpc>
                  <a:spcPct val="100000"/>
                </a:lnSpc>
                <a:spcBef>
                  <a:spcPts val="1200"/>
                </a:spcBef>
                <a:spcAft>
                  <a:spcPts val="0"/>
                </a:spcAft>
                <a:buFont typeface="Arial"/>
                <a:buNone/>
                <a:defRPr sz="1400" kern="1200">
                  <a:solidFill>
                    <a:srgbClr val="FFFFFF"/>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dirty="0"/>
                <a:t>Fewer than 35% of young people with mental health problems get the support they need.</a:t>
              </a:r>
            </a:p>
          </p:txBody>
        </p:sp>
      </p:grpSp>
      <p:grpSp>
        <p:nvGrpSpPr>
          <p:cNvPr id="54" name="Group 53">
            <a:extLst>
              <a:ext uri="{FF2B5EF4-FFF2-40B4-BE49-F238E27FC236}">
                <a16:creationId xmlns:a16="http://schemas.microsoft.com/office/drawing/2014/main" id="{3787072E-18A0-44BF-9833-2D9D48D176CB}"/>
              </a:ext>
            </a:extLst>
          </p:cNvPr>
          <p:cNvGrpSpPr/>
          <p:nvPr/>
        </p:nvGrpSpPr>
        <p:grpSpPr>
          <a:xfrm>
            <a:off x="3234193" y="1608126"/>
            <a:ext cx="2278063" cy="2093741"/>
            <a:chOff x="668000" y="1842932"/>
            <a:chExt cx="2278063" cy="2093741"/>
          </a:xfrm>
        </p:grpSpPr>
        <p:sp>
          <p:nvSpPr>
            <p:cNvPr id="55" name="Text Placeholder 39">
              <a:extLst>
                <a:ext uri="{FF2B5EF4-FFF2-40B4-BE49-F238E27FC236}">
                  <a16:creationId xmlns:a16="http://schemas.microsoft.com/office/drawing/2014/main" id="{B3DA339F-26ED-42B1-BEF4-4832C0F326ED}"/>
                </a:ext>
              </a:extLst>
            </p:cNvPr>
            <p:cNvSpPr txBox="1">
              <a:spLocks/>
            </p:cNvSpPr>
            <p:nvPr/>
          </p:nvSpPr>
          <p:spPr>
            <a:xfrm>
              <a:off x="668000" y="1842932"/>
              <a:ext cx="2278063" cy="2093741"/>
            </a:xfrm>
            <a:prstGeom prst="rect">
              <a:avLst/>
            </a:prstGeom>
            <a:solidFill>
              <a:schemeClr val="accent3"/>
            </a:solidFill>
          </p:spPr>
          <p:txBody>
            <a:bodyPr/>
            <a:lstStyle>
              <a:lvl1pPr marL="0" indent="0" algn="l" defTabSz="457200" rtl="0" eaLnBrk="1" latinLnBrk="0" hangingPunct="1">
                <a:lnSpc>
                  <a:spcPct val="100000"/>
                </a:lnSpc>
                <a:spcBef>
                  <a:spcPts val="1200"/>
                </a:spcBef>
                <a:spcAft>
                  <a:spcPts val="0"/>
                </a:spcAft>
                <a:buFont typeface="Arial"/>
                <a:buNone/>
                <a:defRPr sz="2200" kern="1200">
                  <a:no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Click to edit Master text styles</a:t>
              </a:r>
            </a:p>
          </p:txBody>
        </p:sp>
        <p:cxnSp>
          <p:nvCxnSpPr>
            <p:cNvPr id="56" name="Straight Connector 55">
              <a:extLst>
                <a:ext uri="{FF2B5EF4-FFF2-40B4-BE49-F238E27FC236}">
                  <a16:creationId xmlns:a16="http://schemas.microsoft.com/office/drawing/2014/main" id="{37E4E0AA-3EE5-4783-AF3B-368162C5BF7F}"/>
                </a:ext>
              </a:extLst>
            </p:cNvPr>
            <p:cNvCxnSpPr/>
            <p:nvPr/>
          </p:nvCxnSpPr>
          <p:spPr>
            <a:xfrm>
              <a:off x="846850" y="2547782"/>
              <a:ext cx="1779076" cy="1588"/>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7" name="Text Placeholder 5">
              <a:extLst>
                <a:ext uri="{FF2B5EF4-FFF2-40B4-BE49-F238E27FC236}">
                  <a16:creationId xmlns:a16="http://schemas.microsoft.com/office/drawing/2014/main" id="{139CD671-F547-446F-8BF6-E0612F2244BC}"/>
                </a:ext>
              </a:extLst>
            </p:cNvPr>
            <p:cNvSpPr txBox="1">
              <a:spLocks/>
            </p:cNvSpPr>
            <p:nvPr/>
          </p:nvSpPr>
          <p:spPr>
            <a:xfrm>
              <a:off x="736263" y="1856199"/>
              <a:ext cx="2000250" cy="509588"/>
            </a:xfrm>
            <a:prstGeom prst="rect">
              <a:avLst/>
            </a:prstGeom>
          </p:spPr>
          <p:txBody>
            <a:bodyPr>
              <a:noAutofit/>
            </a:bodyPr>
            <a:lstStyle>
              <a:lvl1pPr marL="0" indent="0" algn="l" defTabSz="457200" rtl="0" eaLnBrk="1" latinLnBrk="0" hangingPunct="1">
                <a:lnSpc>
                  <a:spcPct val="100000"/>
                </a:lnSpc>
                <a:spcBef>
                  <a:spcPts val="1200"/>
                </a:spcBef>
                <a:spcAft>
                  <a:spcPts val="0"/>
                </a:spcAft>
                <a:buFont typeface="Arial"/>
                <a:buNone/>
                <a:defRPr sz="3600" b="1" kern="1200">
                  <a:solidFill>
                    <a:schemeClr val="bg1"/>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£105b</a:t>
              </a:r>
              <a:endParaRPr lang="en-US" dirty="0"/>
            </a:p>
          </p:txBody>
        </p:sp>
        <p:sp>
          <p:nvSpPr>
            <p:cNvPr id="58" name="Text Placeholder 16">
              <a:extLst>
                <a:ext uri="{FF2B5EF4-FFF2-40B4-BE49-F238E27FC236}">
                  <a16:creationId xmlns:a16="http://schemas.microsoft.com/office/drawing/2014/main" id="{873778C1-5E22-4CF3-BF9F-E38739EC3D98}"/>
                </a:ext>
              </a:extLst>
            </p:cNvPr>
            <p:cNvSpPr txBox="1">
              <a:spLocks/>
            </p:cNvSpPr>
            <p:nvPr/>
          </p:nvSpPr>
          <p:spPr>
            <a:xfrm>
              <a:off x="736263" y="2621612"/>
              <a:ext cx="2143124" cy="1181712"/>
            </a:xfrm>
            <a:prstGeom prst="rect">
              <a:avLst/>
            </a:prstGeom>
            <a:solidFill>
              <a:schemeClr val="accent3"/>
            </a:solidFill>
          </p:spPr>
          <p:txBody>
            <a:bodyPr>
              <a:normAutofit/>
            </a:bodyPr>
            <a:lstStyle>
              <a:lvl1pPr marL="0" indent="0" algn="l" defTabSz="457200" rtl="0" eaLnBrk="1" latinLnBrk="0" hangingPunct="1">
                <a:lnSpc>
                  <a:spcPct val="100000"/>
                </a:lnSpc>
                <a:spcBef>
                  <a:spcPts val="1200"/>
                </a:spcBef>
                <a:spcAft>
                  <a:spcPts val="0"/>
                </a:spcAft>
                <a:buFont typeface="Arial"/>
                <a:buNone/>
                <a:defRPr sz="1400" kern="1200">
                  <a:solidFill>
                    <a:srgbClr val="FFFFFF"/>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dirty="0"/>
                <a:t>The wider economic costs of mental illness in England are estimated at £105 billion each year.</a:t>
              </a:r>
            </a:p>
          </p:txBody>
        </p:sp>
      </p:grpSp>
    </p:spTree>
    <p:extLst>
      <p:ext uri="{BB962C8B-B14F-4D97-AF65-F5344CB8AC3E}">
        <p14:creationId xmlns:p14="http://schemas.microsoft.com/office/powerpoint/2010/main" val="127820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na Freud PowerPoint Template 2016">
  <a:themeElements>
    <a:clrScheme name="Anna Freud">
      <a:dk1>
        <a:srgbClr val="796E65"/>
      </a:dk1>
      <a:lt1>
        <a:srgbClr val="FFFFFF"/>
      </a:lt1>
      <a:dk2>
        <a:srgbClr val="00957A"/>
      </a:dk2>
      <a:lt2>
        <a:srgbClr val="FFFFFF"/>
      </a:lt2>
      <a:accent1>
        <a:srgbClr val="00957A"/>
      </a:accent1>
      <a:accent2>
        <a:srgbClr val="8C4799"/>
      </a:accent2>
      <a:accent3>
        <a:srgbClr val="147BD1"/>
      </a:accent3>
      <a:accent4>
        <a:srgbClr val="E87722"/>
      </a:accent4>
      <a:accent5>
        <a:srgbClr val="796E65"/>
      </a:accent5>
      <a:accent6>
        <a:srgbClr val="000000"/>
      </a:accent6>
      <a:hlink>
        <a:srgbClr val="0000FF"/>
      </a:hlink>
      <a:folHlink>
        <a:srgbClr val="800080"/>
      </a:folHlink>
    </a:clrScheme>
    <a:fontScheme name="Verdana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cmpd="sng" algn="ctr">
          <a:solidFill>
            <a:schemeClr val="tx2"/>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9B5EDB9AF30049BA9235DA3D725854" ma:contentTypeVersion="13" ma:contentTypeDescription="Create a new document." ma:contentTypeScope="" ma:versionID="e257388852dd7c999f371cc377f19b6a">
  <xsd:schema xmlns:xsd="http://www.w3.org/2001/XMLSchema" xmlns:xs="http://www.w3.org/2001/XMLSchema" xmlns:p="http://schemas.microsoft.com/office/2006/metadata/properties" xmlns:ns2="1d3e7ae0-a111-4f7f-b0e8-274c401a14d2" xmlns:ns3="bec6d8a1-fcfc-49f1-a6de-fcb0feaf700a" targetNamespace="http://schemas.microsoft.com/office/2006/metadata/properties" ma:root="true" ma:fieldsID="5f5adc9425020729dff952d59df383fe" ns2:_="" ns3:_="">
    <xsd:import namespace="1d3e7ae0-a111-4f7f-b0e8-274c401a14d2"/>
    <xsd:import namespace="bec6d8a1-fcfc-49f1-a6de-fcb0feaf700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e7ae0-a111-4f7f-b0e8-274c401a14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c6d8a1-fcfc-49f1-a6de-fcb0feaf700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A9CF17-03B5-4E22-877A-28BB1722AB50}">
  <ds:schemaRefs>
    <ds:schemaRef ds:uri="http://schemas.microsoft.com/sharepoint/v3/contenttype/forms"/>
  </ds:schemaRefs>
</ds:datastoreItem>
</file>

<file path=customXml/itemProps2.xml><?xml version="1.0" encoding="utf-8"?>
<ds:datastoreItem xmlns:ds="http://schemas.openxmlformats.org/officeDocument/2006/customXml" ds:itemID="{CE9D2F22-EAE3-486A-ACC8-561144E76EEA}"/>
</file>

<file path=customXml/itemProps3.xml><?xml version="1.0" encoding="utf-8"?>
<ds:datastoreItem xmlns:ds="http://schemas.openxmlformats.org/officeDocument/2006/customXml" ds:itemID="{4D825A44-C184-4650-A310-104E70E4C4A8}">
  <ds:schemaRefs>
    <ds:schemaRef ds:uri="a8917f39-f41c-48d6-9478-ccedaa538321"/>
    <ds:schemaRef ds:uri="http://schemas.microsoft.com/office/2006/metadata/properties"/>
    <ds:schemaRef ds:uri="http://schemas.microsoft.com/office/infopath/2007/PartnerControls"/>
    <ds:schemaRef ds:uri="http://purl.org/dc/dcmitype/"/>
    <ds:schemaRef ds:uri="ec261b0c-603c-42ba-ad4b-09e0424d019c"/>
    <ds:schemaRef ds:uri="http://schemas.microsoft.com/office/2006/documentManagement/types"/>
    <ds:schemaRef ds:uri="http://purl.org/dc/term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anna-freud-powerpoint-template-2016 (1)</Template>
  <TotalTime>107</TotalTime>
  <Words>2266</Words>
  <Application>Microsoft Office PowerPoint</Application>
  <PresentationFormat>On-screen Show (4:3)</PresentationFormat>
  <Paragraphs>216</Paragraphs>
  <Slides>22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Verdana</vt:lpstr>
      <vt:lpstr>Anna Freud PowerPoint Template 2016</vt:lpstr>
      <vt:lpstr>Big Network Day: Innovation within the sector.</vt:lpstr>
      <vt:lpstr>The Anna Freud National Centre for Children and Families </vt:lpstr>
      <vt:lpstr>PowerPoint Presentation</vt:lpstr>
      <vt:lpstr>We transform child mental health in five main ways:</vt:lpstr>
      <vt:lpstr>AFNCCF Impact Nationally and Internationally</vt:lpstr>
      <vt:lpstr>Our work with Schools</vt:lpstr>
      <vt:lpstr>Why is innovation needed?</vt:lpstr>
      <vt:lpstr>Why addressing mental health is so important</vt:lpstr>
      <vt:lpstr>The challenge - UK</vt:lpstr>
      <vt:lpstr>In an average class of 30, 15 year old pupils:</vt:lpstr>
      <vt:lpstr>Life expectancy</vt:lpstr>
      <vt:lpstr>Prevalence and economic costs</vt:lpstr>
      <vt:lpstr>Increase in demand for CAMHS</vt:lpstr>
      <vt:lpstr>The workforce problem based on experts</vt:lpstr>
      <vt:lpstr>Spectrums of need and competence</vt:lpstr>
      <vt:lpstr>What might best practice look like?</vt:lpstr>
      <vt:lpstr>Our innovative solutions</vt:lpstr>
      <vt:lpstr>Pears Family School</vt:lpstr>
      <vt:lpstr>Implementation of the Family School model</vt:lpstr>
      <vt:lpstr>Snapshot: a “whole school barometer”</vt:lpstr>
      <vt:lpstr>The Link Programme</vt:lpstr>
      <vt:lpstr>5 Steps to mental health and wellbeing: A framework for schools and colleges</vt:lpstr>
    </vt:vector>
  </TitlesOfParts>
  <Company>Forster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De'Ath</dc:creator>
  <cp:lastModifiedBy>Cait Cooper</cp:lastModifiedBy>
  <cp:revision>6</cp:revision>
  <cp:lastPrinted>2016-05-09T14:38:19Z</cp:lastPrinted>
  <dcterms:created xsi:type="dcterms:W3CDTF">2020-02-17T10:23:59Z</dcterms:created>
  <dcterms:modified xsi:type="dcterms:W3CDTF">2020-02-20T10:32:13Z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0x0101006A9B5EDB9AF30049BA9235DA3D725854</vt:lpwstr>
  </property>
</Properties>
</file>